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2" roundtripDataSignature="AMtx7mho5TqMLArZPTf0qkEmPimtv0aT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C688C78-297F-4C4F-8DF7-1AA4CB03A157}">
  <a:tblStyle styleId="{8C688C78-297F-4C4F-8DF7-1AA4CB03A157}"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A0DF946-2FB1-462F-8334-2C23F577B318}"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C7DE820-E220-4CF0-8017-8AB1D4AAF7B1}"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C6C3E46-9509-4EBC-A8B4-F0016934A787}" styleName="Table_3">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2" Type="http://customschemas.google.com/relationships/presentationmetadata" Target="meta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David Johnson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We are Group 6, and our project is the “Laser Target-Shooting.” Our members are Cameron Vo, Eltholad Orelien, David Johnson, and Quang Pham.</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03584f213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03584f213f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Quang Pham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slide is about our software design approach for mobile application. We are decided to use React Native because it’s compatibility with multiple devices. Both Android &amp; iOS. We like the Reusability code feature. What it means we </a:t>
            </a:r>
            <a:r>
              <a:rPr lang="en-US"/>
              <a:t>create our components, define what they need to be used and then port them in any code. Minimizing a lot of duplicate code by simply sharing logic across web and mobile versions. Our team member is also </a:t>
            </a:r>
            <a:r>
              <a:rPr lang="en-US"/>
              <a:t>familiar</a:t>
            </a:r>
            <a:r>
              <a:rPr lang="en-US"/>
              <a:t> with the React js code and we like that React Native has a similar structure to the React JS.</a:t>
            </a:r>
            <a:endParaRPr/>
          </a:p>
        </p:txBody>
      </p:sp>
      <p:sp>
        <p:nvSpPr>
          <p:cNvPr id="172" name="Google Shape;172;g203584f213f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rifle in our system acts as the primary device for the user –while will users configure settings through a mobile app that will provide things like game information and data tracking. As such, ergonomics, user experience, and reliability are important while designing this device.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additional subsystems that are required for this device are the additional buttons (ie reload switch trigger), the laser diode and haptic feedback. These components will work together to create a familiar rifle experience</a:t>
            </a:r>
            <a:endParaRPr/>
          </a:p>
        </p:txBody>
      </p:sp>
      <p:sp>
        <p:nvSpPr>
          <p:cNvPr id="181" name="Google Shape;181;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It was our plan to maximize similarities in the hardware design of both rifle and target systems to reduce complexity: By using the same audio system, microcontroller and power subsystem</a:t>
            </a:r>
            <a:endParaRPr/>
          </a:p>
          <a:p>
            <a:pPr indent="0" lvl="0" marL="0" rtl="0" algn="l">
              <a:spcBef>
                <a:spcPts val="0"/>
              </a:spcBef>
              <a:spcAft>
                <a:spcPts val="0"/>
              </a:spcAft>
              <a:buNone/>
            </a:pPr>
            <a:r>
              <a:rPr lang="en-US"/>
              <a:t>As a target normally would, the target board in the system will act in a more passive role – It will simply listen for either messages from the users phone or the excitation of a laser, then act upon that. Because of this, it isnt as computationally active and are somewhat simpler in their design.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target board does have some additional subsystems, however –  the IR </a:t>
            </a:r>
            <a:r>
              <a:rPr lang="en-US"/>
              <a:t>receivers</a:t>
            </a:r>
            <a:r>
              <a:rPr lang="en-US"/>
              <a:t> for laser detection, and a LED array to serve as a visual indicator during gameplay.</a:t>
            </a:r>
            <a:endParaRPr/>
          </a:p>
        </p:txBody>
      </p:sp>
      <p:sp>
        <p:nvSpPr>
          <p:cNvPr id="190" name="Google Shape;190;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Cameron Vo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image shows how we will implement our rifle enclosure. We purchased the frame and made this </a:t>
            </a:r>
            <a:r>
              <a:rPr lang="en-US"/>
              <a:t>diagram</a:t>
            </a:r>
            <a:r>
              <a:rPr lang="en-US"/>
              <a:t> to show where each component will be placed. The rifle frame came with various physical parts such as safety switches that we will also implement into our design</a:t>
            </a:r>
            <a:endParaRPr/>
          </a:p>
        </p:txBody>
      </p:sp>
      <p:sp>
        <p:nvSpPr>
          <p:cNvPr id="199" name="Google Shape;19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Cameron Vo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plan on 3D printing the entirety of the target board. It will be 12 inch by 12 inch in size and will contain a back piece and front piece that will be screwed together. The lenses will be printed separately and fixed into place on the front piece, directly covering the IR receivers on the back piece. </a:t>
            </a:r>
            <a:r>
              <a:rPr lang="en-US"/>
              <a:t>Although they are included in the pictures, we are still deciding on how LEDs will actually be implemented in the final design.</a:t>
            </a:r>
            <a:r>
              <a:rPr lang="en-US"/>
              <a:t> The </a:t>
            </a:r>
            <a:r>
              <a:rPr lang="en-US"/>
              <a:t>board</a:t>
            </a:r>
            <a:r>
              <a:rPr lang="en-US"/>
              <a:t> will also be spray painted using glossy white paint to increase light reflectivity, increasing the effectiveness of the IR flashlight.</a:t>
            </a:r>
            <a:endParaRPr/>
          </a:p>
        </p:txBody>
      </p:sp>
      <p:sp>
        <p:nvSpPr>
          <p:cNvPr id="208" name="Google Shape;20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dc1360be46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dc1360be46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Cameron Vo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the preliminary design for how we plan to create the rifle scope and how it would look mounted onto the rifle. It will need to be printed in multiple pieces since the scope will be too long to fit on the 3D printer bed. The scope, as well as the additional night vision components, will be able to be mounted and removed as needed</a:t>
            </a:r>
            <a:endParaRPr/>
          </a:p>
        </p:txBody>
      </p:sp>
      <p:sp>
        <p:nvSpPr>
          <p:cNvPr id="224" name="Google Shape;224;g1dc1360be46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Quang Pham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rgbClr val="232629"/>
                </a:solidFill>
                <a:highlight>
                  <a:srgbClr val="FFFFFF"/>
                </a:highlight>
                <a:latin typeface="Arial"/>
                <a:ea typeface="Arial"/>
                <a:cs typeface="Arial"/>
                <a:sym typeface="Arial"/>
              </a:rPr>
              <a:t>We choose the Finite State Machine illustration for our system. Here there are four states: PAIRING, READY, PLAY and END denoted by circles. Each state takes some type of input representing a transition arrow, and then outputs the result from one state to another followed by another transition arrow. </a:t>
            </a:r>
            <a:endParaRPr>
              <a:solidFill>
                <a:srgbClr val="232629"/>
              </a:solidFill>
              <a:highlight>
                <a:srgbClr val="FFFFFF"/>
              </a:highlight>
              <a:latin typeface="Arial"/>
              <a:ea typeface="Arial"/>
              <a:cs typeface="Arial"/>
              <a:sym typeface="Arial"/>
            </a:endParaRPr>
          </a:p>
          <a:p>
            <a:pPr indent="0" lvl="0" marL="0" rtl="0" algn="just">
              <a:spcBef>
                <a:spcPts val="1000"/>
              </a:spcBef>
              <a:spcAft>
                <a:spcPts val="0"/>
              </a:spcAft>
              <a:buSzPts val="1100"/>
              <a:buNone/>
            </a:pPr>
            <a:r>
              <a:rPr lang="en-US">
                <a:solidFill>
                  <a:srgbClr val="232629"/>
                </a:solidFill>
                <a:highlight>
                  <a:srgbClr val="FFFFFF"/>
                </a:highlight>
                <a:latin typeface="Arial"/>
                <a:ea typeface="Arial"/>
                <a:cs typeface="Arial"/>
                <a:sym typeface="Arial"/>
              </a:rPr>
              <a:t>The PAIRING state is a start state where the Laser Rifle and the Target board begin the pairing request with the mobile application, connecting and communicating with each other. Once the pairing is established, it shifts its state to the READY state the system is awaiting for user input or new instructions while maintaining consistent connections. On the mobile application, the user chooses the gameplay mode, and then the system will switch to the PLAY state indicating a game is currently running. </a:t>
            </a:r>
            <a:endParaRPr>
              <a:solidFill>
                <a:srgbClr val="232629"/>
              </a:solidFill>
              <a:highlight>
                <a:srgbClr val="FFFFFF"/>
              </a:highlight>
              <a:latin typeface="Arial"/>
              <a:ea typeface="Arial"/>
              <a:cs typeface="Arial"/>
              <a:sym typeface="Arial"/>
            </a:endParaRPr>
          </a:p>
          <a:p>
            <a:pPr indent="0" lvl="0" marL="0" rtl="0" algn="just">
              <a:spcBef>
                <a:spcPts val="1000"/>
              </a:spcBef>
              <a:spcAft>
                <a:spcPts val="0"/>
              </a:spcAft>
              <a:buClr>
                <a:schemeClr val="dk1"/>
              </a:buClr>
              <a:buSzPts val="1100"/>
              <a:buFont typeface="Arial"/>
              <a:buNone/>
            </a:pPr>
            <a:r>
              <a:rPr lang="en-US">
                <a:solidFill>
                  <a:srgbClr val="232629"/>
                </a:solidFill>
                <a:highlight>
                  <a:srgbClr val="FFFFFF"/>
                </a:highlight>
                <a:latin typeface="Arial"/>
                <a:ea typeface="Arial"/>
                <a:cs typeface="Arial"/>
                <a:sym typeface="Arial"/>
              </a:rPr>
              <a:t>If the game event has come to an end or is being interrupted somehow, then the system will switch to the END state which is also known as the accept state, denoted graphically by a double circle.</a:t>
            </a:r>
            <a:endParaRPr>
              <a:solidFill>
                <a:srgbClr val="232629"/>
              </a:solidFill>
              <a:highlight>
                <a:srgbClr val="FFFFFF"/>
              </a:highlight>
              <a:latin typeface="Arial"/>
              <a:ea typeface="Arial"/>
              <a:cs typeface="Arial"/>
              <a:sym typeface="Arial"/>
            </a:endParaRPr>
          </a:p>
          <a:p>
            <a:pPr indent="0" lvl="0" marL="0" rtl="0" algn="l">
              <a:spcBef>
                <a:spcPts val="1000"/>
              </a:spcBef>
              <a:spcAft>
                <a:spcPts val="0"/>
              </a:spcAft>
              <a:buNone/>
            </a:pPr>
            <a:r>
              <a:t/>
            </a:r>
            <a:endParaRPr>
              <a:solidFill>
                <a:srgbClr val="232629"/>
              </a:solidFill>
              <a:highlight>
                <a:srgbClr val="FFFFFF"/>
              </a:highlight>
              <a:latin typeface="Arial"/>
              <a:ea typeface="Arial"/>
              <a:cs typeface="Arial"/>
              <a:sym typeface="Arial"/>
            </a:endParaRPr>
          </a:p>
          <a:p>
            <a:pPr indent="0" lvl="0" marL="0" rtl="0" algn="l">
              <a:spcBef>
                <a:spcPts val="0"/>
              </a:spcBef>
              <a:spcAft>
                <a:spcPts val="0"/>
              </a:spcAft>
              <a:buNone/>
            </a:pPr>
            <a:r>
              <a:t/>
            </a:r>
            <a:endParaRPr>
              <a:solidFill>
                <a:srgbClr val="232629"/>
              </a:solidFill>
              <a:highlight>
                <a:srgbClr val="FFFFFF"/>
              </a:highlight>
              <a:latin typeface="Arial"/>
              <a:ea typeface="Arial"/>
              <a:cs typeface="Arial"/>
              <a:sym typeface="Arial"/>
            </a:endParaRPr>
          </a:p>
          <a:p>
            <a:pPr indent="0" lvl="0" marL="0" rtl="0" algn="l">
              <a:spcBef>
                <a:spcPts val="0"/>
              </a:spcBef>
              <a:spcAft>
                <a:spcPts val="0"/>
              </a:spcAft>
              <a:buNone/>
            </a:pPr>
            <a:r>
              <a:t/>
            </a:r>
            <a:endParaRPr>
              <a:solidFill>
                <a:srgbClr val="232629"/>
              </a:solidFill>
              <a:highlight>
                <a:srgbClr val="FFFFFF"/>
              </a:highlight>
              <a:latin typeface="Arial"/>
              <a:ea typeface="Arial"/>
              <a:cs typeface="Arial"/>
              <a:sym typeface="Arial"/>
            </a:endParaRPr>
          </a:p>
        </p:txBody>
      </p:sp>
      <p:sp>
        <p:nvSpPr>
          <p:cNvPr id="237" name="Google Shape;23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Quang </a:t>
            </a:r>
            <a:r>
              <a:rPr lang="en-US">
                <a:extLst>
                  <a:ext uri="http://customooxmlschemas.google.com/">
                    <go:slidesCustomData xmlns:go="http://customooxmlschemas.google.com/" textRoundtripDataId="0"/>
                  </a:ext>
                </a:extLst>
              </a:rPr>
              <a:t>Pham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lang="en-US"/>
              <a:t>Here is a glimpse of our mobile application user interface. The app will begin its first time setup with FIND DEVICES page as shown on the left. Then once we have connected a device through Bluetooth,  we can see the device dashboard with all of its current configuration.. </a:t>
            </a:r>
            <a:endParaRPr/>
          </a:p>
          <a:p>
            <a:pPr indent="0" lvl="0" marL="0" rtl="0" algn="l">
              <a:spcBef>
                <a:spcPts val="0"/>
              </a:spcBef>
              <a:spcAft>
                <a:spcPts val="0"/>
              </a:spcAft>
              <a:buNone/>
            </a:pPr>
            <a:r>
              <a:rPr lang="en-US"/>
              <a:t>User can modify  the Rifle or the Target setting by changing  values of each config, and press the confirm button to save the setting. The app will communicate with the device and transferring the data to the Rifle or the Target board through the Bluetooth technology.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8" name="Google Shape;24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Quang Pham</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US"/>
              <a:t>As our main goal of this project was about simulating </a:t>
            </a:r>
            <a:r>
              <a:rPr lang="en-US"/>
              <a:t>a shooting range experience and training gun safety, we also come up with three different game modes for a fun and active experience with our tech. </a:t>
            </a:r>
            <a:endParaRPr/>
          </a:p>
          <a:p>
            <a:pPr indent="0" lvl="0" marL="0" rtl="0" algn="l">
              <a:lnSpc>
                <a:spcPct val="90000"/>
              </a:lnSpc>
              <a:spcBef>
                <a:spcPts val="0"/>
              </a:spcBef>
              <a:spcAft>
                <a:spcPts val="0"/>
              </a:spcAft>
              <a:buNone/>
            </a:pPr>
            <a:r>
              <a:rPr lang="en-US"/>
              <a:t>Our first game mode is </a:t>
            </a:r>
            <a:r>
              <a:rPr lang="en-US"/>
              <a:t>Time </a:t>
            </a:r>
            <a:r>
              <a:rPr lang="en-US">
                <a:extLst>
                  <a:ext uri="http://customooxmlschemas.google.com/">
                    <go:slidesCustomData xmlns:go="http://customooxmlschemas.google.com/" textRoundtripDataId="1"/>
                  </a:ext>
                </a:extLst>
              </a:rPr>
              <a:t>Attack</a:t>
            </a:r>
            <a:r>
              <a:rPr lang="en-US"/>
              <a:t>. The player will choose </a:t>
            </a:r>
            <a:r>
              <a:rPr lang="en-US">
                <a:solidFill>
                  <a:srgbClr val="232629"/>
                </a:solidFill>
                <a:highlight>
                  <a:srgbClr val="FFFFFF"/>
                </a:highlight>
              </a:rPr>
              <a:t>the preset timer on the Mobile Application. And then there is a pattern of Standby LEDs light up. The player must shoot the correct Target to score. A correct Target shot will reward them a score. An incorrect shot will not reward a score. After the timer hits zero, the game will stop and the user can viewed the final score on the app and the target display.</a:t>
            </a:r>
            <a:endParaRPr/>
          </a:p>
          <a:p>
            <a:pPr indent="0" lvl="0" marL="0" rtl="0" algn="l">
              <a:spcBef>
                <a:spcPts val="0"/>
              </a:spcBef>
              <a:spcAft>
                <a:spcPts val="0"/>
              </a:spcAft>
              <a:buNone/>
            </a:pPr>
            <a:r>
              <a:t/>
            </a:r>
            <a:endParaRPr/>
          </a:p>
        </p:txBody>
      </p:sp>
      <p:sp>
        <p:nvSpPr>
          <p:cNvPr id="259" name="Google Shape;25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1db77521550_3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1db77521550_3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Quang Pham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rgbClr val="232629"/>
                </a:solidFill>
                <a:highlight>
                  <a:srgbClr val="FFFFFF"/>
                </a:highlight>
                <a:latin typeface="Arial"/>
                <a:ea typeface="Arial"/>
                <a:cs typeface="Arial"/>
                <a:sym typeface="Arial"/>
              </a:rPr>
              <a:t>Our next game mode is the Reaction Mode.The animation is just an example and does not accurately demonstrate the execution, but it’s a perspective of the main idea for our team to develop. So, the PLAYER will press the START GAME on the app. When the game begins, Three different Target’s LED are </a:t>
            </a:r>
            <a:r>
              <a:rPr lang="en-US">
                <a:solidFill>
                  <a:srgbClr val="232629"/>
                </a:solidFill>
                <a:highlight>
                  <a:srgbClr val="FFFFFF"/>
                </a:highlight>
                <a:latin typeface="Arial"/>
                <a:ea typeface="Arial"/>
                <a:cs typeface="Arial"/>
                <a:sym typeface="Arial"/>
              </a:rPr>
              <a:t>triggered</a:t>
            </a:r>
            <a:r>
              <a:rPr lang="en-US">
                <a:solidFill>
                  <a:srgbClr val="232629"/>
                </a:solidFill>
                <a:highlight>
                  <a:srgbClr val="FFFFFF"/>
                </a:highlight>
                <a:latin typeface="Arial"/>
                <a:ea typeface="Arial"/>
                <a:cs typeface="Arial"/>
                <a:sym typeface="Arial"/>
              </a:rPr>
              <a:t>. Then, the Timer will start counting. The user must be quick and accurately hit all three lit Targets to end the game. The Reaction Time Score will be shown after the game is over. If the user did not hit the target accurately, the Target will stay lit until the user hits it accurately.</a:t>
            </a:r>
            <a:endParaRPr/>
          </a:p>
        </p:txBody>
      </p:sp>
      <p:sp>
        <p:nvSpPr>
          <p:cNvPr id="270" name="Google Shape;270;g1db77521550_3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David Johnson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rPr lang="en-US"/>
              <a:t>When planning this project, we were mainly motivated by how to simulate a shooting range experience to train your shooting skills and gun safety while making them more safe and consumer friendly.</a:t>
            </a:r>
            <a:endParaRPr/>
          </a:p>
          <a:p>
            <a:pPr indent="0" lvl="0" marL="0" rtl="0" algn="l">
              <a:spcBef>
                <a:spcPts val="0"/>
              </a:spcBef>
              <a:spcAft>
                <a:spcPts val="0"/>
              </a:spcAft>
              <a:buClr>
                <a:schemeClr val="dk1"/>
              </a:buClr>
              <a:buSzPts val="1200"/>
              <a:buFont typeface="Arial"/>
              <a:buNone/>
            </a:pPr>
            <a:r>
              <a:rPr lang="en-US"/>
              <a:t>Compared to using live firearms and airsoft, we believe that lasers can provide a safe and realistic alternative for training</a:t>
            </a:r>
            <a:endParaRPr/>
          </a:p>
        </p:txBody>
      </p:sp>
      <p:sp>
        <p:nvSpPr>
          <p:cNvPr id="95" name="Google Shape;95;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db77521550_3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db77521550_3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20000"/>
              </a:lnSpc>
              <a:spcBef>
                <a:spcPts val="1000"/>
              </a:spcBef>
              <a:spcAft>
                <a:spcPts val="0"/>
              </a:spcAft>
              <a:buNone/>
            </a:pPr>
            <a:r>
              <a:rPr lang="en-US">
                <a:solidFill>
                  <a:srgbClr val="232629"/>
                </a:solidFill>
                <a:highlight>
                  <a:srgbClr val="FFFFFF"/>
                </a:highlight>
              </a:rPr>
              <a:t>Quang Pham</a:t>
            </a:r>
            <a:endParaRPr>
              <a:solidFill>
                <a:srgbClr val="232629"/>
              </a:solidFill>
              <a:highlight>
                <a:srgbClr val="FFFFFF"/>
              </a:highlight>
            </a:endParaRPr>
          </a:p>
          <a:p>
            <a:pPr indent="0" lvl="0" marL="0" rtl="0" algn="just">
              <a:lnSpc>
                <a:spcPct val="100000"/>
              </a:lnSpc>
              <a:spcBef>
                <a:spcPts val="1000"/>
              </a:spcBef>
              <a:spcAft>
                <a:spcPts val="0"/>
              </a:spcAft>
              <a:buClr>
                <a:schemeClr val="dk1"/>
              </a:buClr>
              <a:buSzPts val="1100"/>
              <a:buFont typeface="Arial"/>
              <a:buNone/>
            </a:pPr>
            <a:r>
              <a:rPr lang="en-US">
                <a:solidFill>
                  <a:srgbClr val="232629"/>
                </a:solidFill>
                <a:highlight>
                  <a:srgbClr val="FFFFFF"/>
                </a:highlight>
              </a:rPr>
              <a:t>Our last game mode is called Score Attack. So basically all four Targets LED are lit up. The PLAYER can  accumulate points by shooting at any Target multiple times and accurately before the timer of the Target controller reaches zero. The Target that has less points (i.e. 5 pts Target) will require fewer shots than the Target that has most points (i.e. 20 pts Target). If the </a:t>
            </a:r>
            <a:r>
              <a:rPr lang="en-US">
                <a:solidFill>
                  <a:srgbClr val="232629"/>
                </a:solidFill>
                <a:highlight>
                  <a:srgbClr val="FFFFFF"/>
                </a:highlight>
              </a:rPr>
              <a:t>user</a:t>
            </a:r>
            <a:r>
              <a:rPr lang="en-US">
                <a:solidFill>
                  <a:srgbClr val="232629"/>
                </a:solidFill>
                <a:highlight>
                  <a:srgbClr val="FFFFFF"/>
                </a:highlight>
              </a:rPr>
              <a:t> did not hit the lit up LED target, there will be no score, as shown in the animation. The Target LED switches to OFF state after the number of shots has been reached, and after 2 seconds, the Target LED switches to ON again and can be shot at it again.  When the timer reaches zero, the game is over, and the final Score will be shown to the user on the mobile application.</a:t>
            </a:r>
            <a:endParaRPr>
              <a:solidFill>
                <a:srgbClr val="232629"/>
              </a:solidFill>
              <a:highlight>
                <a:srgbClr val="FFFFFF"/>
              </a:highlight>
            </a:endParaRPr>
          </a:p>
          <a:p>
            <a:pPr indent="0" lvl="0" marL="0" rtl="0" algn="l">
              <a:lnSpc>
                <a:spcPct val="115000"/>
              </a:lnSpc>
              <a:spcBef>
                <a:spcPts val="100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281" name="Google Shape;281;g1db77521550_3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Quang Pham</a:t>
            </a:r>
            <a:endParaRPr/>
          </a:p>
          <a:p>
            <a:pPr indent="0" lvl="0" marL="0" marR="0" rtl="0" algn="l">
              <a:lnSpc>
                <a:spcPct val="100000"/>
              </a:lnSpc>
              <a:spcBef>
                <a:spcPts val="0"/>
              </a:spcBef>
              <a:spcAft>
                <a:spcPts val="0"/>
              </a:spcAft>
              <a:buClr>
                <a:schemeClr val="dk1"/>
              </a:buClr>
              <a:buSzPts val="1200"/>
              <a:buFont typeface="Calibri"/>
              <a:buNone/>
            </a:pPr>
            <a:r>
              <a:rPr lang="en-US"/>
              <a:t>We choose the Bluetooth technology as our main data communication between the device and the mobile phone. So We decided on the version 5.0 because it’s a newer technology and has newer features. The advantage of this new technology is the increased range, speed, and data capacity. </a:t>
            </a:r>
            <a:r>
              <a:rPr lang="en-US"/>
              <a:t>The wireless connection between the two devices are 800fts, which is far enough for us. It’s necessary because we can have a less power consumption and configure the device at further range.  This is one of our main goal during the designing phase..</a:t>
            </a:r>
            <a:endParaRPr/>
          </a:p>
          <a:p>
            <a:pPr indent="0" lvl="0" marL="0" marR="0" rtl="0" algn="l">
              <a:lnSpc>
                <a:spcPct val="100000"/>
              </a:lnSpc>
              <a:spcBef>
                <a:spcPts val="0"/>
              </a:spcBef>
              <a:spcAft>
                <a:spcPts val="0"/>
              </a:spcAft>
              <a:buClr>
                <a:schemeClr val="dk1"/>
              </a:buClr>
              <a:buSzPts val="1200"/>
              <a:buFont typeface="Calibri"/>
              <a:buNone/>
            </a:pPr>
            <a:r>
              <a:rPr lang="en-US"/>
              <a:t>Alternatively to Bluetooth 5.0 is the Bluetooth LE, aka Bluetooth 4.0. The </a:t>
            </a:r>
            <a:r>
              <a:rPr lang="en-US">
                <a:solidFill>
                  <a:srgbClr val="232629"/>
                </a:solidFill>
                <a:highlight>
                  <a:srgbClr val="FFFFFF"/>
                </a:highlight>
              </a:rPr>
              <a:t>advantage of the newest versions of Bluetooth 5.0 is that it can help our devices to consume lesser power compared to Bluetooth 4.0. The technology also has a new feature that is called multi-point connectivity which allows multiple devices to be connected to one device at once. Bluetooth LE has a smaller range, which is shown to have maximum range as 200 ft, and lesser transmission rate speed.</a:t>
            </a:r>
            <a:endParaRPr/>
          </a:p>
          <a:p>
            <a:pPr indent="0" lvl="0" marL="0" rtl="0" algn="l">
              <a:spcBef>
                <a:spcPts val="0"/>
              </a:spcBef>
              <a:spcAft>
                <a:spcPts val="0"/>
              </a:spcAft>
              <a:buNone/>
            </a:pPr>
            <a:r>
              <a:t/>
            </a:r>
            <a:endParaRPr/>
          </a:p>
        </p:txBody>
      </p:sp>
      <p:sp>
        <p:nvSpPr>
          <p:cNvPr id="293" name="Google Shape;29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dc00eb72a2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dc00eb72a2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David Johnson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we have our microcontroller </a:t>
            </a:r>
            <a:r>
              <a:rPr lang="en-US"/>
              <a:t>requirements</a:t>
            </a:r>
            <a:r>
              <a:rPr lang="en-US"/>
              <a:t> and specifications that we found </a:t>
            </a:r>
            <a:r>
              <a:rPr lang="en-US"/>
              <a:t>necessary</a:t>
            </a:r>
            <a:r>
              <a:rPr lang="en-US"/>
              <a:t> when </a:t>
            </a:r>
            <a:r>
              <a:rPr lang="en-US"/>
              <a:t>searching</a:t>
            </a:r>
            <a:r>
              <a:rPr lang="en-US"/>
              <a:t> for a microcontroller for our system. One of the main things we were </a:t>
            </a:r>
            <a:r>
              <a:rPr lang="en-US"/>
              <a:t>looking for in a microcontroller was bluetooth/wifi functionality without the need of an external module. Currently in our system we have decided to use bluetooth to connect our rifle and target to the phone application.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our microcontroller we also wanted to insure we had plenty of pin connections for our current hardware and any future hardware we may add later 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high clock speed is important to us so that it can perform operations quickly at a low price.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low power mode is important so the laser gun is ready to be turned on at the flip of a switch. Low power mode is also useful for bluetooth so that the device is always discoverable by the phone application. </a:t>
            </a:r>
            <a:endParaRPr/>
          </a:p>
        </p:txBody>
      </p:sp>
      <p:sp>
        <p:nvSpPr>
          <p:cNvPr id="305" name="Google Shape;305;g1dc00eb72a2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David Johnson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This section shows how we selected and decided on which microcontroller to use for our project. We researched and looked at many microcontrollers before </a:t>
            </a:r>
            <a:r>
              <a:rPr lang="en-US"/>
              <a:t>finding</a:t>
            </a:r>
            <a:r>
              <a:rPr lang="en-US"/>
              <a:t> just three that we were </a:t>
            </a:r>
            <a:r>
              <a:rPr lang="en-US"/>
              <a:t>interested</a:t>
            </a:r>
            <a:r>
              <a:rPr lang="en-US"/>
              <a:t> in. We were already </a:t>
            </a:r>
            <a:r>
              <a:rPr lang="en-US"/>
              <a:t>familiar</a:t>
            </a:r>
            <a:r>
              <a:rPr lang="en-US"/>
              <a:t> with the Arduino and Texas Instruments boards from prior projects and course work which made them viable options. However, as you can see the ATmega and MSP430 don’t have the option for Wi-Fi or bluetooth functionality without adding an additional module. We chose the ESP32-WROOM for it’s bluetooth functionality, compact design, and processing power. We will use the ESP32 controller on both the laser gun and the target system.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a:t>
            </a:r>
            <a:endParaRPr/>
          </a:p>
        </p:txBody>
      </p:sp>
      <p:sp>
        <p:nvSpPr>
          <p:cNvPr id="314" name="Google Shape;31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 major part of our project is determining the wavelength we wanted to work with. Since we want to work outdoors, a wavelength where there is the least amount of optical </a:t>
            </a:r>
            <a:r>
              <a:rPr lang="en-US"/>
              <a:t>noise possible is ideal. We also need to be able to find photodetectors that are made to detect the wavelength. We will also need a low-power laser diode that emits at the desired wavelength. Finally, all of these components need to be well-priced. As you can see in the image, optical noise is much less common at 940nm and these components can be easily found on the market for quite cheap, so we picked 940nm as our laser wavelength</a:t>
            </a:r>
            <a:endParaRPr/>
          </a:p>
        </p:txBody>
      </p:sp>
      <p:sp>
        <p:nvSpPr>
          <p:cNvPr id="324" name="Google Shape;32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For this wavelength, t</a:t>
            </a:r>
            <a:r>
              <a:rPr lang="en-US"/>
              <a:t>here are not many low power laser diodes available, so there is not much room for comparison. We got the RPMC laser 8mW VCSEL diode which comes with a built-in collimating lens in a very small package. Since our requirements are that power must be below 5mW, we can drop power using blocking apertures and using uncoated lenses in the beam expander to decrease transmitted power</a:t>
            </a:r>
            <a:endParaRPr/>
          </a:p>
        </p:txBody>
      </p:sp>
      <p:sp>
        <p:nvSpPr>
          <p:cNvPr id="334" name="Google Shape;33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chose to use IR receivers, which are photodiodes that only detect modulated light. This makes them useful for suppressing optical noise. Instead of outputting a photocurrent, the receivers output a digital voltage upon detecting the modulated light. We will use Vishay receivers that are made to detect to light modulated at 38kHz, outputting a 0.3V digital signal in response. We specifically chose this model because it has a low power drain with only 370uA supply current</a:t>
            </a:r>
            <a:endParaRPr/>
          </a:p>
        </p:txBody>
      </p:sp>
      <p:sp>
        <p:nvSpPr>
          <p:cNvPr id="344" name="Google Shape;34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dbf9dd0f46_2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dbf9dd0f46_2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have a couple of different ideas for the LED designs, which include singular LEDs, or LED strips, and a matrix. The strips and matrix would be more convenient since we would just buy them, but the preinstalled LEDs would have high viewing angles, meaning that much of the light will be spread out over a large region. At a long distance like 15m, most of the light should be directed towards the user to avoid wasting energy, which would be avoided if we used lower viewing angle LEDs.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During Senior Design 1 we chose to use individual LED  for our target board system. The idea was to use clusters of LEDs spread out on the target board and have them activate when shot at with the laser rifle. LEDs in general are a very cheap component relative to other parts in our system. LEDs also use very little power and are quite simple to hook up.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During our testing we have discussed using a programmable LED strip rather than individual LEDs for ease of installation. Currently if we use individual LEDs it will be very tedious to hook them up and ensure they all work together properly. Using an LED strip might make the process easier since they will be in series with one another and give a nicer overall look to our target boards. The LED strips we have looked at are either 12V or 5V and our microcontroller outputs 3V, so we know we will need a level shifter to ensure the LEDs run at the proper voltage. </a:t>
            </a:r>
            <a:endParaRPr/>
          </a:p>
          <a:p>
            <a:pPr indent="0" lvl="0" marL="0" rtl="0" algn="l">
              <a:spcBef>
                <a:spcPts val="0"/>
              </a:spcBef>
              <a:spcAft>
                <a:spcPts val="0"/>
              </a:spcAft>
              <a:buNone/>
            </a:pPr>
            <a:r>
              <a:t/>
            </a:r>
            <a:endParaRPr/>
          </a:p>
        </p:txBody>
      </p:sp>
      <p:sp>
        <p:nvSpPr>
          <p:cNvPr id="355" name="Google Shape;355;g1dbf9dd0f46_2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dbf9dd0f46_2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dbf9dd0f46_2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IR Flashlight LED was decided based on the optical power and wavelength. Unlike the target board, viewing angle isnt as important since the flashlight lens system will change the angle of the light. So we needed a strong LED that the CMOS camera would be able to detect. We got the Osram Opto LEDs which are incredibly powerful</a:t>
            </a:r>
            <a:endParaRPr/>
          </a:p>
        </p:txBody>
      </p:sp>
      <p:sp>
        <p:nvSpPr>
          <p:cNvPr id="369" name="Google Shape;369;g1dbf9dd0f46_2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dbf9dd0f46_2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dbf9dd0f46_2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chose to use analog video transmission since digital would require us to get a separate computer like a Raspberry Pi just to send video to the LCD display. For the camera, we looked for the best image quality, ability to see Infrared, and good light gathering capabilities. We got the Pixelman Camera which outputs 1080p video and is designed for light gathering. For the LCD display, we narrowed down our results based mainly on the size since it would need to be portable while being large enough to look at comfortably</a:t>
            </a:r>
            <a:endParaRPr/>
          </a:p>
        </p:txBody>
      </p:sp>
      <p:sp>
        <p:nvSpPr>
          <p:cNvPr id="381" name="Google Shape;381;g1dbf9dd0f46_2_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David Johnson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main goals of this project are to create a working laser-target shooting system that gives visible feedback to your shot placement using LEDs. It will need to be portable and usable in extreme lighting conditions such as broad daylight and midnight. It will include many features that will be customizable and controlled using our smartphone app</a:t>
            </a:r>
            <a:endParaRPr/>
          </a:p>
        </p:txBody>
      </p:sp>
      <p:sp>
        <p:nvSpPr>
          <p:cNvPr id="104" name="Google Shape;10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dbf9dd0f46_2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1dbf9dd0f46_2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beam expander works to proportionally increase the spotsize of the laser while decreasing the divergence angle of the laser beam. Decreasing the divergence angle means the rifle can be used at longer ranges. Since the amount of space we use is important in our project, we used the more compact galilean design with a planoconcave and biconvex lens that increases spot size by 6.67 times but decreases divergence angle by 85%</a:t>
            </a:r>
            <a:endParaRPr/>
          </a:p>
        </p:txBody>
      </p:sp>
      <p:sp>
        <p:nvSpPr>
          <p:cNvPr id="392" name="Google Shape;392;g1dbf9dd0f46_2_6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dbf9dd0f46_2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dbf9dd0f46_2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target board lens system uses 3d printed PETG plano concave lenses. These lenses will be processed using polishing and sanding equipment. Our tests show that they have a 50% light transmission after processing. They work by expanding all incoming light through bending and scattering since they are not perfectly transparent. This will reduce optical noise further and expand the laser beam such that we will need less ir receivers in the system. </a:t>
            </a:r>
            <a:endParaRPr/>
          </a:p>
        </p:txBody>
      </p:sp>
      <p:sp>
        <p:nvSpPr>
          <p:cNvPr id="402" name="Google Shape;402;g1dbf9dd0f46_2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dbf9dd0f46_2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dbf9dd0f46_2_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rifle scope will include a moving erector assembly that alters the magnification of the scope. However, the scope is optimized to have the best image at 4x zoom with a theoretical max angular resolution of 0.125 mrad, although our experiments have shown it is 0.135 mrad. At 4x zoom, t</a:t>
            </a:r>
            <a:r>
              <a:rPr lang="en-US"/>
              <a:t>he scope has exit pupil parameters that are similar to that of rifle scopes sold commercially</a:t>
            </a:r>
            <a:r>
              <a:rPr lang="en-US"/>
              <a:t> The light transmission through the system is around 80%.  </a:t>
            </a:r>
            <a:endParaRPr/>
          </a:p>
        </p:txBody>
      </p:sp>
      <p:sp>
        <p:nvSpPr>
          <p:cNvPr id="417" name="Google Shape;417;g1dbf9dd0f46_2_8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dbf9dd0f46_2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1dbf9dd0f46_2_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camera FOV lens system works to increase the amount of usable image outputted by the camera. </a:t>
            </a:r>
            <a:r>
              <a:rPr lang="en-US"/>
              <a:t>Since the FOV of the camera is 170 degrees, much of the image is wasted as shown in our tests.  By using a combination of a biconvex and biconcave lens, we magnify the image and decrease FOV to 110 degrees, which admittedly isn’t great, but decreasing FOV any further made the image far too blurry to use</a:t>
            </a:r>
            <a:endParaRPr/>
          </a:p>
        </p:txBody>
      </p:sp>
      <p:sp>
        <p:nvSpPr>
          <p:cNvPr id="432" name="Google Shape;432;g1dbf9dd0f46_2_10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1dbf9dd0f46_2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1dbf9dd0f46_2_1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Finally, the last optics design is the variable focus IR flashlight. The IR flashlight will combine a planoconcave lens with a planoconvex lens. The planoconvex lens moves back and forward to precisely adjust from a 2.5 degree half angle to emitting collimated light. </a:t>
            </a:r>
            <a:r>
              <a:rPr lang="en-US"/>
              <a:t>The overall design for the flashlight lens is compact and portable and seemed to work well in the tests we have performed</a:t>
            </a:r>
            <a:endParaRPr/>
          </a:p>
        </p:txBody>
      </p:sp>
      <p:sp>
        <p:nvSpPr>
          <p:cNvPr id="447" name="Google Shape;447;g1dbf9dd0f46_2_11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our project is mobile, spacial limitations and energy density were prioritzied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Due to reliability and performance we Originally searched for Li-ion  batteries but to no avail due to pricing and </a:t>
            </a:r>
            <a:r>
              <a:rPr lang="en-US"/>
              <a:t>availability</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Forced us to look towards Nickel Metal Hydrite supplies despite lower performance so we purchased a 9.6V supply with max current of 2000 mAH from Tenergy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Also Since our project involves a rifle frame it required a battery design that would fit inside said frame while still providing a fair amount of power and this nunchuck design and </a:t>
            </a:r>
            <a:r>
              <a:rPr lang="en-US"/>
              <a:t>dimensions</a:t>
            </a:r>
            <a:r>
              <a:rPr lang="en-US"/>
              <a:t> were </a:t>
            </a:r>
            <a:r>
              <a:rPr lang="en-US"/>
              <a:t>perfect</a:t>
            </a:r>
            <a:r>
              <a:rPr lang="en-US"/>
              <a:t> for doing so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Also the provided voltage is high enough that boost converters will not be </a:t>
            </a:r>
            <a:r>
              <a:rPr lang="en-US"/>
              <a:t>necessary</a:t>
            </a:r>
            <a:r>
              <a:rPr lang="en-US"/>
              <a:t> thus avoiding </a:t>
            </a:r>
            <a:r>
              <a:rPr lang="en-US"/>
              <a:t>efficiency</a:t>
            </a:r>
            <a:r>
              <a:rPr lang="en-US"/>
              <a:t> penalties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also provides overcharge, Over voltage and Over current protection </a:t>
            </a:r>
            <a:endParaRPr/>
          </a:p>
          <a:p>
            <a:pPr indent="0" lvl="0" marL="0" rtl="0" algn="l">
              <a:spcBef>
                <a:spcPts val="0"/>
              </a:spcBef>
              <a:spcAft>
                <a:spcPts val="0"/>
              </a:spcAft>
              <a:buNone/>
            </a:pPr>
            <a:r>
              <a:t/>
            </a:r>
            <a:endParaRPr/>
          </a:p>
        </p:txBody>
      </p:sp>
      <p:sp>
        <p:nvSpPr>
          <p:cNvPr id="460" name="Google Shape;46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9" name="Google Shape;46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For our power system selection we looked to have the combination of </a:t>
            </a:r>
            <a:r>
              <a:rPr lang="en-US"/>
              <a:t>3.3V and 5V</a:t>
            </a:r>
            <a:r>
              <a:rPr lang="en-US"/>
              <a:t> regulators since both the </a:t>
            </a:r>
            <a:r>
              <a:rPr lang="en-US"/>
              <a:t>target and rifle will be utilizing the same battery</a:t>
            </a:r>
            <a:r>
              <a:rPr lang="en-US"/>
              <a:t> in their systems. In the </a:t>
            </a:r>
            <a:r>
              <a:rPr lang="en-US"/>
              <a:t>beginning</a:t>
            </a:r>
            <a:r>
              <a:rPr lang="en-US"/>
              <a:t> we choose both UA78M regulators one 5V and one 3V since both were cheap, had design similarity and provided a decent output current of 500mA. However later we found the TL2475 regulator to replace the 5V regulator which provided twice the current output and reverse bias protection.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70" name="Google Shape;47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 keep the audio design </a:t>
            </a:r>
            <a:r>
              <a:rPr lang="en-US"/>
              <a:t>simple</a:t>
            </a:r>
            <a:r>
              <a:rPr lang="en-US"/>
              <a:t> we found the SparkFun I2S Audio Breakout board that allowed us to test the MAX9835A Audio amplifier chip with ease. The chip itself requires few pin connections and after testing in Senior Design 1 found that when </a:t>
            </a:r>
            <a:r>
              <a:rPr lang="en-US"/>
              <a:t>paired with a speaker with the listed power and impedance requirements provides a sufficient audio experience.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Now that the audio chip and device speakers have been tested, we now only have to integrate just the audio amplifier chip not without the breakout board to our systems PCB designs. </a:t>
            </a:r>
            <a:endParaRPr/>
          </a:p>
        </p:txBody>
      </p:sp>
      <p:sp>
        <p:nvSpPr>
          <p:cNvPr id="481" name="Google Shape;48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1dc32414374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1dc32414374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1000"/>
              </a:spcBef>
              <a:spcAft>
                <a:spcPts val="0"/>
              </a:spcAft>
              <a:buNone/>
            </a:pPr>
            <a:r>
              <a:rPr lang="en-US"/>
              <a:t>Eltholad Orelien</a:t>
            </a:r>
            <a:endParaRPr/>
          </a:p>
          <a:p>
            <a:pPr indent="0" lvl="0" marL="0" rtl="0" algn="l">
              <a:lnSpc>
                <a:spcPct val="90000"/>
              </a:lnSpc>
              <a:spcBef>
                <a:spcPts val="1000"/>
              </a:spcBef>
              <a:spcAft>
                <a:spcPts val="0"/>
              </a:spcAft>
              <a:buNone/>
            </a:pPr>
            <a:r>
              <a:rPr lang="en-US"/>
              <a:t>In order to successfully simulate a rifle, a trigger is </a:t>
            </a:r>
            <a:r>
              <a:rPr lang="en-US"/>
              <a:t>necessary</a:t>
            </a:r>
            <a:r>
              <a:rPr lang="en-US"/>
              <a:t>. We have decided to go with the JANDECCN Limit</a:t>
            </a:r>
            <a:r>
              <a:rPr lang="en-US"/>
              <a:t> Hinge Roller Lever </a:t>
            </a:r>
            <a:r>
              <a:rPr lang="en-US"/>
              <a:t>Switch rated for 5 Amps 250V due to its easy use and high availability. Once pulled it will signal the MCU to drive the laser. The same switch will also be used to implement a physical reload function for the rifle.</a:t>
            </a:r>
            <a:endParaRPr/>
          </a:p>
          <a:p>
            <a:pPr indent="0" lvl="0" marL="0" rtl="0" algn="l">
              <a:lnSpc>
                <a:spcPct val="90000"/>
              </a:lnSpc>
              <a:spcBef>
                <a:spcPts val="1000"/>
              </a:spcBef>
              <a:spcAft>
                <a:spcPts val="0"/>
              </a:spcAft>
              <a:buNone/>
            </a:pPr>
            <a:r>
              <a:rPr lang="en-US"/>
              <a:t>To simulate haptic feedback we will be using the 5V Parallax Vibration motor. Once the MCU is signaled to drive the laser it should simultaneously activate the </a:t>
            </a:r>
            <a:r>
              <a:rPr lang="en-US"/>
              <a:t>motor.</a:t>
            </a:r>
            <a:endParaRPr/>
          </a:p>
          <a:p>
            <a:pPr indent="0" lvl="0" marL="0" rtl="0" algn="l">
              <a:lnSpc>
                <a:spcPct val="90000"/>
              </a:lnSpc>
              <a:spcBef>
                <a:spcPts val="1000"/>
              </a:spcBef>
              <a:spcAft>
                <a:spcPts val="0"/>
              </a:spcAft>
              <a:buNone/>
            </a:pPr>
            <a:r>
              <a:t/>
            </a:r>
            <a:endParaRPr/>
          </a:p>
        </p:txBody>
      </p:sp>
      <p:sp>
        <p:nvSpPr>
          <p:cNvPr id="493" name="Google Shape;493;g1dc32414374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Eltholad Orelien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is an overview of our schematic for the target. We have ESP32 with its current connections, IR </a:t>
            </a:r>
            <a:r>
              <a:rPr lang="en-US"/>
              <a:t>receiver</a:t>
            </a:r>
            <a:r>
              <a:rPr lang="en-US"/>
              <a:t> and nodes, buttons for reset and programming, the On &amp; Off switch with battery placement holes, 3.3V and 5V regulators and lastly the audio chip. One thing that is currently missing is the addition of our LED hit indication. Reason being that we have 2 options that we are currently testing and are looking for the most beneficial implementation. </a:t>
            </a:r>
            <a:endParaRPr/>
          </a:p>
        </p:txBody>
      </p:sp>
      <p:sp>
        <p:nvSpPr>
          <p:cNvPr id="505" name="Google Shape;505;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David Johnson</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US"/>
              <a:t>Our main objectives are split into the rifle and target board. For the rifle, we plan on using batteries to power the whole system. There will be an IR laser diode that will be frequency modulated with a beam expander installed to control spot size. The rifle will pair to smartphones using Bluetooth to control features and keep track of the rifle’s status. We will also create a custom variable power rifle scope that will come with a removable night vision system</a:t>
            </a:r>
            <a:endParaRPr/>
          </a:p>
        </p:txBody>
      </p:sp>
      <p:sp>
        <p:nvSpPr>
          <p:cNvPr id="114" name="Google Shape;114;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Eltholad Orelien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an overview of all our schematics for the Rifle. As you can see for simplicity purposes the design is fairly </a:t>
            </a:r>
            <a:r>
              <a:rPr lang="en-US"/>
              <a:t>similar</a:t>
            </a:r>
            <a:r>
              <a:rPr lang="en-US"/>
              <a:t> to the target. Again We’ve got the ESP32 and all its connections including its programming pins and buttons, we’ve got the audio chip and </a:t>
            </a:r>
            <a:r>
              <a:rPr lang="en-US"/>
              <a:t>3.3V and 5V regulators. However the difference is in the addition to the</a:t>
            </a:r>
            <a:r>
              <a:rPr lang="en-US"/>
              <a:t> Laser, Laser trigger, vibrational motor, and reload switch.. We are </a:t>
            </a:r>
            <a:r>
              <a:rPr lang="en-US"/>
              <a:t>currently waiting for both boards to begin assembly and testing. </a:t>
            </a:r>
            <a:endParaRPr/>
          </a:p>
        </p:txBody>
      </p:sp>
      <p:sp>
        <p:nvSpPr>
          <p:cNvPr id="527" name="Google Shape;527;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Our financing plan is so that all members will split the cost evenly. We did not have any firm budget restrictions, but we generally wanted to avoid going over $1000 in cost. When planning, we expected to pay around $600 to $900 total</a:t>
            </a:r>
            <a:endParaRPr/>
          </a:p>
        </p:txBody>
      </p:sp>
      <p:sp>
        <p:nvSpPr>
          <p:cNvPr id="545" name="Google Shape;54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is our overall project </a:t>
            </a:r>
            <a:r>
              <a:rPr lang="en-US"/>
              <a:t>design</a:t>
            </a:r>
            <a:r>
              <a:rPr lang="en-US"/>
              <a:t> budget. The table includes the money we have spent so far for our project design as well as prototyping such as the MCU development </a:t>
            </a:r>
            <a:r>
              <a:rPr lang="en-US"/>
              <a:t>board. For most of the components in our project we bought more than we thought we would need to ensure we had enough components for testing as well as final implementation.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Our total amount spent so far is $700 which is less </a:t>
            </a:r>
            <a:r>
              <a:rPr lang="en-US"/>
              <a:t>than</a:t>
            </a:r>
            <a:r>
              <a:rPr lang="en-US"/>
              <a:t> the amount we expected to spend. We included a </a:t>
            </a:r>
            <a:r>
              <a:rPr lang="en-US"/>
              <a:t>Miscellaneous</a:t>
            </a:r>
            <a:r>
              <a:rPr lang="en-US"/>
              <a:t> components section to </a:t>
            </a:r>
            <a:r>
              <a:rPr lang="en-US"/>
              <a:t>account</a:t>
            </a:r>
            <a:r>
              <a:rPr lang="en-US"/>
              <a:t> for any changes, problems, or redesigns we might run into.</a:t>
            </a:r>
            <a:endParaRPr/>
          </a:p>
          <a:p>
            <a:pPr indent="0" lvl="0" marL="0" rtl="0" algn="l">
              <a:spcBef>
                <a:spcPts val="0"/>
              </a:spcBef>
              <a:spcAft>
                <a:spcPts val="0"/>
              </a:spcAft>
              <a:buNone/>
            </a:pPr>
            <a:r>
              <a:t/>
            </a:r>
            <a:endParaRPr/>
          </a:p>
        </p:txBody>
      </p:sp>
      <p:sp>
        <p:nvSpPr>
          <p:cNvPr id="554" name="Google Shape;554;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dc38ff6833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1dc38ff6833_1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We have had some difficulties during development. One was with the laser diode, which was mainly because we needed access to a reflow soldering machine in Senior Design I, which should no longer be a problem. We have had some issues with getting the Bluetooth to work properly where devices could not be detected using the smartphone app. We are also still having some struggles working on sending changes to the rifle and target settings through the app</a:t>
            </a:r>
            <a:endParaRPr/>
          </a:p>
        </p:txBody>
      </p:sp>
      <p:sp>
        <p:nvSpPr>
          <p:cNvPr id="561" name="Google Shape;561;g1dc38ff6833_1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These are our milestones which include hardware, software, and administrative portions of our project. We use the milestones to make it easier to see what work has been completed and what still needs to be completed. We also are able to split up the work more </a:t>
            </a:r>
            <a:r>
              <a:rPr lang="en-US"/>
              <a:t>efficiently</a:t>
            </a:r>
            <a:r>
              <a:rPr lang="en-US"/>
              <a:t> so everyone in the group knows </a:t>
            </a:r>
            <a:r>
              <a:rPr lang="en-US"/>
              <a:t>what they need to be working on. </a:t>
            </a:r>
            <a:endParaRPr/>
          </a:p>
        </p:txBody>
      </p:sp>
      <p:sp>
        <p:nvSpPr>
          <p:cNvPr id="569" name="Google Shape;56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bar graph shows our estimated progress to date including hardware, software, and administrative portions of our project </a:t>
            </a:r>
            <a:r>
              <a:rPr lang="en-US"/>
              <a:t>design. </a:t>
            </a:r>
            <a:endParaRPr/>
          </a:p>
        </p:txBody>
      </p:sp>
      <p:sp>
        <p:nvSpPr>
          <p:cNvPr id="578" name="Google Shape;57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100"/>
              <a:buFont typeface="Arial"/>
              <a:buNone/>
            </a:pPr>
            <a:r>
              <a:rPr lang="en-US" sz="1100"/>
              <a:t>Hardware</a:t>
            </a:r>
            <a:endParaRPr sz="1100"/>
          </a:p>
          <a:p>
            <a:pPr indent="0" lvl="0" marL="0" rtl="0" algn="l">
              <a:lnSpc>
                <a:spcPct val="90000"/>
              </a:lnSpc>
              <a:spcBef>
                <a:spcPts val="0"/>
              </a:spcBef>
              <a:spcAft>
                <a:spcPts val="0"/>
              </a:spcAft>
              <a:buClr>
                <a:schemeClr val="dk1"/>
              </a:buClr>
              <a:buSzPts val="1100"/>
              <a:buFont typeface="Arial"/>
              <a:buNone/>
            </a:pPr>
            <a:r>
              <a:rPr lang="en-US" sz="1100"/>
              <a:t>Begin final layout for PCBs to fit inside enclosures</a:t>
            </a:r>
            <a:endParaRPr sz="1100"/>
          </a:p>
          <a:p>
            <a:pPr indent="0" lvl="0" marL="0" rtl="0" algn="l">
              <a:lnSpc>
                <a:spcPct val="90000"/>
              </a:lnSpc>
              <a:spcBef>
                <a:spcPts val="0"/>
              </a:spcBef>
              <a:spcAft>
                <a:spcPts val="0"/>
              </a:spcAft>
              <a:buClr>
                <a:schemeClr val="dk1"/>
              </a:buClr>
              <a:buSzPts val="1100"/>
              <a:buFont typeface="Arial"/>
              <a:buNone/>
            </a:pPr>
            <a:r>
              <a:rPr lang="en-US" sz="1100"/>
              <a:t>Software</a:t>
            </a:r>
            <a:endParaRPr sz="1100"/>
          </a:p>
          <a:p>
            <a:pPr indent="0" lvl="0" marL="0" rtl="0" algn="l">
              <a:lnSpc>
                <a:spcPct val="90000"/>
              </a:lnSpc>
              <a:spcBef>
                <a:spcPts val="0"/>
              </a:spcBef>
              <a:spcAft>
                <a:spcPts val="0"/>
              </a:spcAft>
              <a:buClr>
                <a:schemeClr val="dk1"/>
              </a:buClr>
              <a:buSzPts val="1100"/>
              <a:buFont typeface="Arial"/>
              <a:buNone/>
            </a:pPr>
            <a:r>
              <a:rPr lang="en-US" sz="1100"/>
              <a:t>Flashing programming code onto the MCU</a:t>
            </a:r>
            <a:endParaRPr sz="1100"/>
          </a:p>
          <a:p>
            <a:pPr indent="0" lvl="0" marL="0" rtl="0" algn="l">
              <a:lnSpc>
                <a:spcPct val="90000"/>
              </a:lnSpc>
              <a:spcBef>
                <a:spcPts val="0"/>
              </a:spcBef>
              <a:spcAft>
                <a:spcPts val="0"/>
              </a:spcAft>
              <a:buClr>
                <a:schemeClr val="dk1"/>
              </a:buClr>
              <a:buSzPts val="1100"/>
              <a:buFont typeface="Arial"/>
              <a:buNone/>
            </a:pPr>
            <a:r>
              <a:rPr lang="en-US" sz="1100"/>
              <a:t>Finish the app user interface</a:t>
            </a:r>
            <a:endParaRPr sz="1100"/>
          </a:p>
          <a:p>
            <a:pPr indent="0" lvl="0" marL="0" rtl="0" algn="l">
              <a:lnSpc>
                <a:spcPct val="90000"/>
              </a:lnSpc>
              <a:spcBef>
                <a:spcPts val="0"/>
              </a:spcBef>
              <a:spcAft>
                <a:spcPts val="0"/>
              </a:spcAft>
              <a:buClr>
                <a:schemeClr val="dk1"/>
              </a:buClr>
              <a:buSzPts val="1100"/>
              <a:buFont typeface="Arial"/>
              <a:buNone/>
            </a:pPr>
            <a:r>
              <a:rPr lang="en-US" sz="1100"/>
              <a:t>Pairing the app with the device successfully and retrieve data</a:t>
            </a:r>
            <a:endParaRPr sz="1100"/>
          </a:p>
          <a:p>
            <a:pPr indent="0" lvl="0" marL="0" rtl="0" algn="l">
              <a:lnSpc>
                <a:spcPct val="90000"/>
              </a:lnSpc>
              <a:spcBef>
                <a:spcPts val="0"/>
              </a:spcBef>
              <a:spcAft>
                <a:spcPts val="0"/>
              </a:spcAft>
              <a:buClr>
                <a:schemeClr val="dk1"/>
              </a:buClr>
              <a:buSzPts val="1100"/>
              <a:buFont typeface="Arial"/>
              <a:buNone/>
            </a:pPr>
            <a:r>
              <a:rPr lang="en-US" sz="1100"/>
              <a:t>Finish the gameplay feature</a:t>
            </a:r>
            <a:endParaRPr sz="1100"/>
          </a:p>
          <a:p>
            <a:pPr indent="0" lvl="0" marL="0" rtl="0" algn="l">
              <a:lnSpc>
                <a:spcPct val="90000"/>
              </a:lnSpc>
              <a:spcBef>
                <a:spcPts val="0"/>
              </a:spcBef>
              <a:spcAft>
                <a:spcPts val="0"/>
              </a:spcAft>
              <a:buClr>
                <a:schemeClr val="dk1"/>
              </a:buClr>
              <a:buSzPts val="1100"/>
              <a:buFont typeface="Arial"/>
              <a:buNone/>
            </a:pPr>
            <a:r>
              <a:rPr lang="en-US" sz="1100"/>
              <a:t>Rifle Design</a:t>
            </a:r>
            <a:endParaRPr sz="1100"/>
          </a:p>
          <a:p>
            <a:pPr indent="0" lvl="0" marL="0" rtl="0" algn="l">
              <a:lnSpc>
                <a:spcPct val="90000"/>
              </a:lnSpc>
              <a:spcBef>
                <a:spcPts val="0"/>
              </a:spcBef>
              <a:spcAft>
                <a:spcPts val="0"/>
              </a:spcAft>
              <a:buClr>
                <a:schemeClr val="dk1"/>
              </a:buClr>
              <a:buSzPts val="1100"/>
              <a:buFont typeface="Arial"/>
              <a:buNone/>
            </a:pPr>
            <a:r>
              <a:rPr lang="en-US" sz="1100"/>
              <a:t>Begin prototyping hardware enclosures</a:t>
            </a:r>
            <a:endParaRPr sz="1100"/>
          </a:p>
          <a:p>
            <a:pPr indent="0" lvl="0" marL="0" rtl="0" algn="l">
              <a:lnSpc>
                <a:spcPct val="90000"/>
              </a:lnSpc>
              <a:spcBef>
                <a:spcPts val="0"/>
              </a:spcBef>
              <a:spcAft>
                <a:spcPts val="0"/>
              </a:spcAft>
              <a:buClr>
                <a:schemeClr val="dk1"/>
              </a:buClr>
              <a:buSzPts val="1100"/>
              <a:buFont typeface="Arial"/>
              <a:buNone/>
            </a:pPr>
            <a:r>
              <a:t/>
            </a:r>
            <a:endParaRPr sz="1100"/>
          </a:p>
          <a:p>
            <a:pPr indent="0" lvl="0" marL="0" rtl="0" algn="l">
              <a:lnSpc>
                <a:spcPct val="90000"/>
              </a:lnSpc>
              <a:spcBef>
                <a:spcPts val="0"/>
              </a:spcBef>
              <a:spcAft>
                <a:spcPts val="0"/>
              </a:spcAft>
              <a:buNone/>
            </a:pPr>
            <a:r>
              <a:t/>
            </a:r>
            <a:endParaRPr sz="1100"/>
          </a:p>
        </p:txBody>
      </p:sp>
      <p:sp>
        <p:nvSpPr>
          <p:cNvPr id="586" name="Google Shape;58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dbf0e4db10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1dbf0e4db10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David Johnson</a:t>
            </a:r>
            <a:endParaRPr/>
          </a:p>
          <a:p>
            <a:pPr indent="0" lvl="0" marL="0" rtl="0" algn="l">
              <a:spcBef>
                <a:spcPts val="0"/>
              </a:spcBef>
              <a:spcAft>
                <a:spcPts val="0"/>
              </a:spcAft>
              <a:buNone/>
            </a:pPr>
            <a:r>
              <a:t/>
            </a:r>
            <a:endParaRPr/>
          </a:p>
          <a:p>
            <a:pPr indent="-171450" lvl="0" marL="171450" rtl="0" algn="l">
              <a:spcBef>
                <a:spcPts val="0"/>
              </a:spcBef>
              <a:spcAft>
                <a:spcPts val="0"/>
              </a:spcAft>
              <a:buClr>
                <a:schemeClr val="dk1"/>
              </a:buClr>
              <a:buSzPts val="1200"/>
              <a:buFont typeface="Arial"/>
              <a:buChar char="•"/>
            </a:pPr>
            <a:r>
              <a:rPr lang="en-US"/>
              <a:t>For the target board, we will use IR receivers, which are </a:t>
            </a:r>
            <a:r>
              <a:rPr lang="en-US"/>
              <a:t>basically</a:t>
            </a:r>
            <a:r>
              <a:rPr lang="en-US"/>
              <a:t> photodiodes that will only detect light modulated at a specific frequency within its spectral range. LEDs will light up when the target is hit by the laser and provide visible feedback. There will also be a built-in concave lens apart of the target board, to reduce optical noise and expand the beam further to reduce the amount of IR receivers needed. The target board pairs to the smartphone app via bluetooth and keeps track of the user’s score and allows for different game modes. </a:t>
            </a:r>
            <a:endParaRPr/>
          </a:p>
        </p:txBody>
      </p:sp>
      <p:sp>
        <p:nvSpPr>
          <p:cNvPr id="124" name="Google Shape;124;g1dbf0e4db10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David Johnson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slide will detail our Requirements Specifications for our project.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Along with all of our requirements, we have also highlighted 3 possible candidates for testing in our demo. The system should be able to provide visible feedback to the user in as short of a time period as possible. The system will also need to be able to be fully functioning within the designated start-up time. The system will also need to fully work at at least 15m away.</a:t>
            </a:r>
            <a:endParaRPr/>
          </a:p>
        </p:txBody>
      </p:sp>
      <p:sp>
        <p:nvSpPr>
          <p:cNvPr id="134" name="Google Shape;134;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Quang Pham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is our hardware block diagram, which gives a basic overview of all hardware aspects of this project and how they interact with each other. It also shows the role of each member in the project.</a:t>
            </a:r>
            <a:endParaRPr/>
          </a:p>
        </p:txBody>
      </p:sp>
      <p:sp>
        <p:nvSpPr>
          <p:cNvPr id="140" name="Google Shape;14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Quang Pham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This is our visual illustration of the mobile operational application system that represents a few concepts that our group member have decided for. In this block diagram, The mobile app will pair with our Laser Rifle and the Target board app feature that we named as FIND DEVICE which is basically using the Bluetooth technology to connect them. The app will configure the recoil actuator of the rifle, track the ammo count of the rifle, configure and modify the firing mode in any way a user desires. Users can start a game on the app and the scoring can be viewed by connecting the app to our Target device.  </a:t>
            </a:r>
            <a:endParaRPr/>
          </a:p>
        </p:txBody>
      </p:sp>
      <p:sp>
        <p:nvSpPr>
          <p:cNvPr id="149" name="Google Shape;14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Quang Pham</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our software design is the mobile application development. Our team design User Interface are using wire frames from Figma. Figma has all features necessary for the app development. Our group favorite feature is the multiple phone model screen presets that we use to view our current UI on those mobile phone.</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solidFill>
                  <a:srgbClr val="1C1E21"/>
                </a:solidFill>
              </a:rPr>
              <a:t>React Native is an open source framework for building Android and iOS applications using React and the app platform’s native capabilities. You will hear more about React Native in the next slide. </a:t>
            </a:r>
            <a:endParaRPr>
              <a:solidFill>
                <a:srgbClr val="1C1E21"/>
              </a:solidFill>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1C1E21"/>
              </a:solidFill>
            </a:endParaRPr>
          </a:p>
          <a:p>
            <a:pPr indent="0" lvl="0" marL="0" marR="0" rtl="0" algn="l">
              <a:lnSpc>
                <a:spcPct val="100000"/>
              </a:lnSpc>
              <a:spcBef>
                <a:spcPts val="0"/>
              </a:spcBef>
              <a:spcAft>
                <a:spcPts val="0"/>
              </a:spcAft>
              <a:buClr>
                <a:schemeClr val="dk1"/>
              </a:buClr>
              <a:buSzPts val="1200"/>
              <a:buFont typeface="Calibri"/>
              <a:buNone/>
            </a:pPr>
            <a:r>
              <a:rPr lang="en-US">
                <a:solidFill>
                  <a:srgbClr val="232629"/>
                </a:solidFill>
                <a:highlight>
                  <a:srgbClr val="FFFFFF"/>
                </a:highlight>
              </a:rPr>
              <a:t>We then choose VS Code as our primary code editor because it includes enriched built-in support for development applications that make extensive use of the ability to run Javascript both on a client as well as the server, and this is called Node.Js. </a:t>
            </a:r>
            <a:r>
              <a:rPr lang="en-US">
                <a:solidFill>
                  <a:srgbClr val="1C1E21"/>
                </a:solidFill>
              </a:rPr>
              <a:t>And then we chose Arduino IDE to flashing programming code onto our designed Microcontroller Unit. </a:t>
            </a:r>
            <a:endParaRPr>
              <a:solidFill>
                <a:srgbClr val="1C1E21"/>
              </a:solidFill>
            </a:endParaRPr>
          </a:p>
          <a:p>
            <a:pPr indent="0" lvl="0" marL="0" marR="0" rtl="0" algn="l">
              <a:lnSpc>
                <a:spcPct val="100000"/>
              </a:lnSpc>
              <a:spcBef>
                <a:spcPts val="0"/>
              </a:spcBef>
              <a:spcAft>
                <a:spcPts val="0"/>
              </a:spcAft>
              <a:buClr>
                <a:schemeClr val="dk1"/>
              </a:buClr>
              <a:buSzPts val="1100"/>
              <a:buFont typeface="Arial"/>
              <a:buNone/>
            </a:pPr>
            <a:r>
              <a:t/>
            </a:r>
            <a:endParaRPr>
              <a:solidFill>
                <a:srgbClr val="1C1E21"/>
              </a:solidFill>
            </a:endParaRPr>
          </a:p>
          <a:p>
            <a:pPr indent="0" lvl="0" marL="0" marR="0" rtl="0" algn="l">
              <a:lnSpc>
                <a:spcPct val="100000"/>
              </a:lnSpc>
              <a:spcBef>
                <a:spcPts val="0"/>
              </a:spcBef>
              <a:spcAft>
                <a:spcPts val="0"/>
              </a:spcAft>
              <a:buClr>
                <a:schemeClr val="dk1"/>
              </a:buClr>
              <a:buSzPts val="1200"/>
              <a:buFont typeface="Calibri"/>
              <a:buNone/>
            </a:pPr>
            <a:r>
              <a:t/>
            </a:r>
            <a:endParaRPr>
              <a:solidFill>
                <a:srgbClr val="1C1E21"/>
              </a:solidFill>
            </a:endParaRPr>
          </a:p>
        </p:txBody>
      </p:sp>
      <p:sp>
        <p:nvSpPr>
          <p:cNvPr id="158" name="Google Shape;15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7"/>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 name="Google Shape;17;p47"/>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8" name="Google Shape;18;p4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 name="Google Shape;19;p4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 name="Google Shape;20;p4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4" name="Google Shape;74;p5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5" name="Google Shape;75;p5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6" name="Google Shape;76;p5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7" name="Google Shape;77;p5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57"/>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0" name="Google Shape;80;p57"/>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1" name="Google Shape;81;p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2" name="Google Shape;82;p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3" name="Google Shape;83;p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4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4" name="Google Shape;24;p4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 name="Google Shape;25;p4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 name="Google Shape;26;p4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 name="Google Shape;29;p4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 name="Google Shape;30;p4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1" name="Google Shape;31;p4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50"/>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4" name="Google Shape;34;p50"/>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5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6" name="Google Shape;36;p5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7" name="Google Shape;37;p5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0" name="Google Shape;40;p51"/>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1" name="Google Shape;41;p51"/>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 name="Google Shape;42;p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3" name="Google Shape;43;p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4" name="Google Shape;44;p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5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 name="Google Shape;47;p5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8" name="Google Shape;48;p5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9" name="Google Shape;49;p5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0" name="Google Shape;50;p5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51" name="Google Shape;51;p5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 name="Google Shape;52;p5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 name="Google Shape;53;p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6" name="Google Shape;56;p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 name="Google Shape;57;p5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5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 name="Google Shape;60;p54"/>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61" name="Google Shape;61;p54"/>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2" name="Google Shape;62;p5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3" name="Google Shape;63;p5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4" name="Google Shape;64;p5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5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7" name="Google Shape;67;p55"/>
          <p:cNvSpPr/>
          <p:nvPr>
            <p:ph idx="2" type="pic"/>
          </p:nvPr>
        </p:nvSpPr>
        <p:spPr>
          <a:xfrm>
            <a:off x="5183188" y="987425"/>
            <a:ext cx="6172200" cy="4873500"/>
          </a:xfrm>
          <a:prstGeom prst="rect">
            <a:avLst/>
          </a:prstGeom>
          <a:noFill/>
          <a:ln>
            <a:noFill/>
          </a:ln>
        </p:spPr>
      </p:sp>
      <p:sp>
        <p:nvSpPr>
          <p:cNvPr id="68" name="Google Shape;68;p55"/>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69" name="Google Shape;69;p5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0" name="Google Shape;70;p5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 name="Google Shape;71;p5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 name="Google Shape;11;p4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png"/><Relationship Id="rId4" Type="http://schemas.openxmlformats.org/officeDocument/2006/relationships/image" Target="../media/image21.png"/><Relationship Id="rId5" Type="http://schemas.openxmlformats.org/officeDocument/2006/relationships/image" Target="../media/image25.png"/><Relationship Id="rId6" Type="http://schemas.openxmlformats.org/officeDocument/2006/relationships/image" Target="../media/image3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gif"/><Relationship Id="rId4" Type="http://schemas.openxmlformats.org/officeDocument/2006/relationships/image" Target="../media/image32.jpg"/><Relationship Id="rId5"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gif"/><Relationship Id="rId4" Type="http://schemas.openxmlformats.org/officeDocument/2006/relationships/image" Target="../media/image32.jp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gif"/><Relationship Id="rId4" Type="http://schemas.openxmlformats.org/officeDocument/2006/relationships/image" Target="../media/image23.gif"/><Relationship Id="rId5" Type="http://schemas.openxmlformats.org/officeDocument/2006/relationships/image" Target="../media/image32.jpg"/><Relationship Id="rId6"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jpg"/><Relationship Id="rId4" Type="http://schemas.openxmlformats.org/officeDocument/2006/relationships/image" Target="../media/image27.png"/><Relationship Id="rId5" Type="http://schemas.openxmlformats.org/officeDocument/2006/relationships/image" Target="../media/image3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6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3.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39.png"/><Relationship Id="rId5"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5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5.png"/><Relationship Id="rId4" Type="http://schemas.openxmlformats.org/officeDocument/2006/relationships/image" Target="../media/image38.png"/><Relationship Id="rId5"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5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6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70.png"/><Relationship Id="rId5" Type="http://schemas.openxmlformats.org/officeDocument/2006/relationships/image" Target="../media/image18.png"/><Relationship Id="rId6"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8.png"/><Relationship Id="rId4" Type="http://schemas.openxmlformats.org/officeDocument/2006/relationships/image" Target="../media/image74.png"/><Relationship Id="rId5" Type="http://schemas.openxmlformats.org/officeDocument/2006/relationships/image" Target="../media/image50.png"/><Relationship Id="rId6"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png"/><Relationship Id="rId4" Type="http://schemas.openxmlformats.org/officeDocument/2006/relationships/image" Target="../media/image75.png"/><Relationship Id="rId5"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9.png"/><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2.png"/><Relationship Id="rId4" Type="http://schemas.openxmlformats.org/officeDocument/2006/relationships/image" Target="../media/image5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8.jpg"/><Relationship Id="rId4" Type="http://schemas.openxmlformats.org/officeDocument/2006/relationships/image" Target="../media/image54.png"/><Relationship Id="rId5" Type="http://schemas.openxmlformats.org/officeDocument/2006/relationships/image" Target="../media/image71.png"/><Relationship Id="rId6" Type="http://schemas.openxmlformats.org/officeDocument/2006/relationships/image" Target="../media/image5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6.png"/><Relationship Id="rId4" Type="http://schemas.openxmlformats.org/officeDocument/2006/relationships/image" Target="../media/image60.png"/><Relationship Id="rId5" Type="http://schemas.openxmlformats.org/officeDocument/2006/relationships/image" Target="../media/image5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5.png"/><Relationship Id="rId4" Type="http://schemas.openxmlformats.org/officeDocument/2006/relationships/image" Target="../media/image59.png"/><Relationship Id="rId10" Type="http://schemas.openxmlformats.org/officeDocument/2006/relationships/image" Target="../media/image51.jpg"/><Relationship Id="rId9" Type="http://schemas.openxmlformats.org/officeDocument/2006/relationships/image" Target="../media/image62.png"/><Relationship Id="rId5" Type="http://schemas.openxmlformats.org/officeDocument/2006/relationships/image" Target="../media/image64.png"/><Relationship Id="rId6" Type="http://schemas.openxmlformats.org/officeDocument/2006/relationships/image" Target="../media/image57.png"/><Relationship Id="rId7" Type="http://schemas.openxmlformats.org/officeDocument/2006/relationships/image" Target="../media/image61.png"/><Relationship Id="rId8"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6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5.png"/><Relationship Id="rId6" Type="http://schemas.openxmlformats.org/officeDocument/2006/relationships/image" Target="../media/image69.png"/><Relationship Id="rId7" Type="http://schemas.openxmlformats.org/officeDocument/2006/relationships/image" Target="../media/image72.png"/><Relationship Id="rId8" Type="http://schemas.openxmlformats.org/officeDocument/2006/relationships/image" Target="../media/image5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3.png"/><Relationship Id="rId4" Type="http://schemas.openxmlformats.org/officeDocument/2006/relationships/image" Target="../media/image6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3.png"/><Relationship Id="rId5" Type="http://schemas.openxmlformats.org/officeDocument/2006/relationships/image" Target="../media/image5.jpg"/><Relationship Id="rId6" Type="http://schemas.openxmlformats.org/officeDocument/2006/relationships/image" Target="../media/image6.png"/><Relationship Id="rId7"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t>Laser Target-Shooting</a:t>
            </a:r>
            <a:endParaRPr/>
          </a:p>
        </p:txBody>
      </p:sp>
      <p:sp>
        <p:nvSpPr>
          <p:cNvPr id="90" name="Google Shape;90;p1"/>
          <p:cNvSpPr txBox="1"/>
          <p:nvPr>
            <p:ph idx="1" type="subTitle"/>
          </p:nvPr>
        </p:nvSpPr>
        <p:spPr>
          <a:xfrm>
            <a:off x="1524000" y="3602037"/>
            <a:ext cx="9144000" cy="278028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a:p>
            <a:pPr indent="0" lvl="0" marL="0" rtl="0" algn="ctr">
              <a:lnSpc>
                <a:spcPct val="90000"/>
              </a:lnSpc>
              <a:spcBef>
                <a:spcPts val="1000"/>
              </a:spcBef>
              <a:spcAft>
                <a:spcPts val="0"/>
              </a:spcAft>
              <a:buClr>
                <a:schemeClr val="dk1"/>
              </a:buClr>
              <a:buSzPts val="2400"/>
              <a:buNone/>
            </a:pPr>
            <a:r>
              <a:rPr lang="en-US"/>
              <a:t>Group 6</a:t>
            </a:r>
            <a:endParaRPr/>
          </a:p>
          <a:p>
            <a:pPr indent="0" lvl="0" marL="0" rtl="0" algn="ctr">
              <a:lnSpc>
                <a:spcPct val="90000"/>
              </a:lnSpc>
              <a:spcBef>
                <a:spcPts val="1000"/>
              </a:spcBef>
              <a:spcAft>
                <a:spcPts val="0"/>
              </a:spcAft>
              <a:buClr>
                <a:schemeClr val="dk1"/>
              </a:buClr>
              <a:buSzPts val="2400"/>
              <a:buNone/>
            </a:pPr>
            <a:r>
              <a:rPr lang="en-US"/>
              <a:t>Cameron Vo – Optical Engineering</a:t>
            </a:r>
            <a:endParaRPr/>
          </a:p>
          <a:p>
            <a:pPr indent="0" lvl="0" marL="0" rtl="0" algn="ctr">
              <a:lnSpc>
                <a:spcPct val="90000"/>
              </a:lnSpc>
              <a:spcBef>
                <a:spcPts val="1000"/>
              </a:spcBef>
              <a:spcAft>
                <a:spcPts val="0"/>
              </a:spcAft>
              <a:buClr>
                <a:schemeClr val="dk1"/>
              </a:buClr>
              <a:buSzPts val="2400"/>
              <a:buNone/>
            </a:pPr>
            <a:r>
              <a:rPr lang="en-US"/>
              <a:t>Eltholad Orelien – Electrical Engineering</a:t>
            </a:r>
            <a:endParaRPr/>
          </a:p>
          <a:p>
            <a:pPr indent="0" lvl="0" marL="0" rtl="0" algn="ctr">
              <a:lnSpc>
                <a:spcPct val="90000"/>
              </a:lnSpc>
              <a:spcBef>
                <a:spcPts val="1000"/>
              </a:spcBef>
              <a:spcAft>
                <a:spcPts val="0"/>
              </a:spcAft>
              <a:buClr>
                <a:schemeClr val="dk1"/>
              </a:buClr>
              <a:buSzPts val="2400"/>
              <a:buNone/>
            </a:pPr>
            <a:r>
              <a:rPr lang="en-US"/>
              <a:t>David Johnson – Electrical Engineering</a:t>
            </a:r>
            <a:endParaRPr/>
          </a:p>
          <a:p>
            <a:pPr indent="0" lvl="0" marL="0" rtl="0" algn="ctr">
              <a:lnSpc>
                <a:spcPct val="90000"/>
              </a:lnSpc>
              <a:spcBef>
                <a:spcPts val="1000"/>
              </a:spcBef>
              <a:spcAft>
                <a:spcPts val="0"/>
              </a:spcAft>
              <a:buClr>
                <a:schemeClr val="dk1"/>
              </a:buClr>
              <a:buSzPts val="2400"/>
              <a:buNone/>
            </a:pPr>
            <a:r>
              <a:rPr lang="en-US"/>
              <a:t>Quang Pham – Computer Engineering</a:t>
            </a:r>
            <a:endParaRPr/>
          </a:p>
        </p:txBody>
      </p:sp>
      <p:pic>
        <p:nvPicPr>
          <p:cNvPr id="91" name="Google Shape;91;p1"/>
          <p:cNvPicPr preferRelativeResize="0"/>
          <p:nvPr/>
        </p:nvPicPr>
        <p:blipFill>
          <a:blip r:embed="rId3">
            <a:alphaModFix/>
          </a:blip>
          <a:stretch>
            <a:fillRect/>
          </a:stretch>
        </p:blipFill>
        <p:spPr>
          <a:xfrm>
            <a:off x="10408417" y="0"/>
            <a:ext cx="1783583" cy="2387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g203584f213f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Software Design Approach and Implementation</a:t>
            </a:r>
            <a:endParaRPr/>
          </a:p>
        </p:txBody>
      </p:sp>
      <p:graphicFrame>
        <p:nvGraphicFramePr>
          <p:cNvPr id="175" name="Google Shape;175;g203584f213f_0_0"/>
          <p:cNvGraphicFramePr/>
          <p:nvPr/>
        </p:nvGraphicFramePr>
        <p:xfrm>
          <a:off x="651100" y="1963010"/>
          <a:ext cx="3000000" cy="3000000"/>
        </p:xfrm>
        <a:graphic>
          <a:graphicData uri="http://schemas.openxmlformats.org/drawingml/2006/table">
            <a:tbl>
              <a:tblPr>
                <a:noFill/>
                <a:tableStyleId>{3A0DF946-2FB1-462F-8334-2C23F577B318}</a:tableStyleId>
              </a:tblPr>
              <a:tblGrid>
                <a:gridCol w="1948550"/>
                <a:gridCol w="1948550"/>
                <a:gridCol w="1948550"/>
                <a:gridCol w="1948550"/>
                <a:gridCol w="1948550"/>
              </a:tblGrid>
              <a:tr h="828650">
                <a:tc>
                  <a:txBody>
                    <a:bodyPr/>
                    <a:lstStyle/>
                    <a:p>
                      <a:pPr indent="0" lvl="0" marL="0" rtl="0" algn="l">
                        <a:spcBef>
                          <a:spcPts val="0"/>
                        </a:spcBef>
                        <a:spcAft>
                          <a:spcPts val="0"/>
                        </a:spcAft>
                        <a:buNone/>
                      </a:pPr>
                      <a:r>
                        <a:rPr lang="en-US"/>
                        <a:t>Technologies</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Supported Operating Systems</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Features</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Coding Language</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c>
                  <a:txBody>
                    <a:bodyPr/>
                    <a:lstStyle/>
                    <a:p>
                      <a:pPr indent="0" lvl="0" marL="0" rtl="0" algn="l">
                        <a:spcBef>
                          <a:spcPts val="0"/>
                        </a:spcBef>
                        <a:spcAft>
                          <a:spcPts val="0"/>
                        </a:spcAft>
                        <a:buNone/>
                      </a:pPr>
                      <a:r>
                        <a:rPr lang="en-US"/>
                        <a:t>Cost</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9E9E9E"/>
                    </a:solidFill>
                  </a:tcPr>
                </a:tc>
              </a:tr>
              <a:tr h="828650">
                <a:tc>
                  <a:txBody>
                    <a:bodyPr/>
                    <a:lstStyle/>
                    <a:p>
                      <a:pPr indent="0" lvl="0" marL="0" rtl="0" algn="l">
                        <a:spcBef>
                          <a:spcPts val="0"/>
                        </a:spcBef>
                        <a:spcAft>
                          <a:spcPts val="0"/>
                        </a:spcAft>
                        <a:buNone/>
                      </a:pPr>
                      <a:r>
                        <a:rPr lang="en-US"/>
                        <a:t>Flutter</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Android &amp; iOS</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Open source, multi-platform, rich widgets</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Dart</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Free</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9E9E9E"/>
                      </a:solidFill>
                      <a:prstDash val="solid"/>
                      <a:round/>
                      <a:headEnd len="sm" w="sm" type="none"/>
                      <a:tailEnd len="sm" w="sm" type="none"/>
                    </a:lnB>
                  </a:tcPr>
                </a:tc>
              </a:tr>
              <a:tr h="828650">
                <a:tc>
                  <a:txBody>
                    <a:bodyPr/>
                    <a:lstStyle/>
                    <a:p>
                      <a:pPr indent="0" lvl="0" marL="0" rtl="0" algn="l">
                        <a:spcBef>
                          <a:spcPts val="0"/>
                        </a:spcBef>
                        <a:spcAft>
                          <a:spcPts val="0"/>
                        </a:spcAft>
                        <a:buNone/>
                      </a:pPr>
                      <a:r>
                        <a:rPr lang="en-US"/>
                        <a:t>React Native</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en-US"/>
                        <a:t>Android &amp; iOS</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en-US"/>
                        <a:t>Open Source, and multi-platform. </a:t>
                      </a:r>
                      <a:r>
                        <a:rPr lang="en-US"/>
                        <a:t>Reusable</a:t>
                      </a:r>
                      <a:r>
                        <a:rPr lang="en-US"/>
                        <a:t> components</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en-US"/>
                        <a:t>Javascript, Typescript</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en-US"/>
                        <a:t>Free</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2"/>
                    </a:solidFill>
                  </a:tcPr>
                </a:tc>
              </a:tr>
              <a:tr h="1010050">
                <a:tc>
                  <a:txBody>
                    <a:bodyPr/>
                    <a:lstStyle/>
                    <a:p>
                      <a:pPr indent="0" lvl="0" marL="0" rtl="0" algn="l">
                        <a:spcBef>
                          <a:spcPts val="0"/>
                        </a:spcBef>
                        <a:spcAft>
                          <a:spcPts val="0"/>
                        </a:spcAft>
                        <a:buNone/>
                      </a:pPr>
                      <a:r>
                        <a:rPr lang="en-US"/>
                        <a:t>XCode</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iOS</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Easy to learn Syntax, native on Apple platform, and Open source.</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Swift</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Free</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1010050">
                <a:tc>
                  <a:txBody>
                    <a:bodyPr/>
                    <a:lstStyle/>
                    <a:p>
                      <a:pPr indent="0" lvl="0" marL="0" rtl="0" algn="l">
                        <a:spcBef>
                          <a:spcPts val="0"/>
                        </a:spcBef>
                        <a:spcAft>
                          <a:spcPts val="0"/>
                        </a:spcAft>
                        <a:buNone/>
                      </a:pPr>
                      <a:r>
                        <a:rPr lang="en-US"/>
                        <a:t>Android Studio</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Android</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Open source, native on Android platform, and well optimized for Android apps.</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Java, Kotlin</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US"/>
                        <a:t>Free</a:t>
                      </a:r>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pic>
        <p:nvPicPr>
          <p:cNvPr id="176" name="Google Shape;176;g203584f213f_0_0"/>
          <p:cNvPicPr preferRelativeResize="0"/>
          <p:nvPr/>
        </p:nvPicPr>
        <p:blipFill>
          <a:blip r:embed="rId3">
            <a:alphaModFix/>
          </a:blip>
          <a:stretch>
            <a:fillRect/>
          </a:stretch>
        </p:blipFill>
        <p:spPr>
          <a:xfrm>
            <a:off x="10778800" y="12"/>
            <a:ext cx="1375350" cy="1833800"/>
          </a:xfrm>
          <a:prstGeom prst="rect">
            <a:avLst/>
          </a:prstGeom>
          <a:noFill/>
          <a:ln>
            <a:noFill/>
          </a:ln>
        </p:spPr>
      </p:pic>
      <p:sp>
        <p:nvSpPr>
          <p:cNvPr id="177" name="Google Shape;177;g203584f213f_0_0"/>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0"/>
          <p:cNvSpPr txBox="1"/>
          <p:nvPr>
            <p:ph type="title"/>
          </p:nvPr>
        </p:nvSpPr>
        <p:spPr>
          <a:xfrm>
            <a:off x="838200" y="365125"/>
            <a:ext cx="86400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Rifle</a:t>
            </a:r>
            <a:r>
              <a:rPr lang="en-US"/>
              <a:t> Design Approach and Implementation</a:t>
            </a:r>
            <a:endParaRPr/>
          </a:p>
        </p:txBody>
      </p:sp>
      <p:sp>
        <p:nvSpPr>
          <p:cNvPr id="184" name="Google Shape;184;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Rifle </a:t>
            </a:r>
            <a:r>
              <a:rPr lang="en-US"/>
              <a:t>serves as the main device for users</a:t>
            </a:r>
            <a:endParaRPr/>
          </a:p>
          <a:p>
            <a:pPr indent="-228600" lvl="0" marL="228600" rtl="0" algn="l">
              <a:lnSpc>
                <a:spcPct val="90000"/>
              </a:lnSpc>
              <a:spcBef>
                <a:spcPts val="1000"/>
              </a:spcBef>
              <a:spcAft>
                <a:spcPts val="0"/>
              </a:spcAft>
              <a:buClr>
                <a:schemeClr val="dk1"/>
              </a:buClr>
              <a:buSzPts val="2800"/>
              <a:buChar char="•"/>
            </a:pPr>
            <a:r>
              <a:rPr lang="en-US"/>
              <a:t>User interface and system control is done through mobile app</a:t>
            </a:r>
            <a:endParaRPr/>
          </a:p>
          <a:p>
            <a:pPr indent="-228600" lvl="0" marL="228600" rtl="0" algn="l">
              <a:lnSpc>
                <a:spcPct val="90000"/>
              </a:lnSpc>
              <a:spcBef>
                <a:spcPts val="1000"/>
              </a:spcBef>
              <a:spcAft>
                <a:spcPts val="0"/>
              </a:spcAft>
              <a:buClr>
                <a:schemeClr val="dk1"/>
              </a:buClr>
              <a:buSzPts val="2800"/>
              <a:buChar char="•"/>
            </a:pPr>
            <a:r>
              <a:rPr lang="en-US"/>
              <a:t>Additional Subsystems:</a:t>
            </a:r>
            <a:endParaRPr/>
          </a:p>
          <a:p>
            <a:pPr indent="-228600" lvl="1" marL="685800" rtl="0" algn="l">
              <a:lnSpc>
                <a:spcPct val="90000"/>
              </a:lnSpc>
              <a:spcBef>
                <a:spcPts val="500"/>
              </a:spcBef>
              <a:spcAft>
                <a:spcPts val="0"/>
              </a:spcAft>
              <a:buClr>
                <a:schemeClr val="dk1"/>
              </a:buClr>
              <a:buSzPts val="2400"/>
              <a:buChar char="•"/>
            </a:pPr>
            <a:r>
              <a:rPr lang="en-US"/>
              <a:t>2 main buttons (reload &amp; trigger)</a:t>
            </a:r>
            <a:endParaRPr/>
          </a:p>
          <a:p>
            <a:pPr indent="-228600" lvl="1" marL="685800" rtl="0" algn="l">
              <a:lnSpc>
                <a:spcPct val="90000"/>
              </a:lnSpc>
              <a:spcBef>
                <a:spcPts val="500"/>
              </a:spcBef>
              <a:spcAft>
                <a:spcPts val="0"/>
              </a:spcAft>
              <a:buClr>
                <a:schemeClr val="dk1"/>
              </a:buClr>
              <a:buSzPts val="2400"/>
              <a:buChar char="•"/>
            </a:pPr>
            <a:r>
              <a:rPr lang="en-US"/>
              <a:t>Laser Diode</a:t>
            </a:r>
            <a:endParaRPr/>
          </a:p>
          <a:p>
            <a:pPr indent="-190500" lvl="1" marL="685800" rtl="0" algn="l">
              <a:lnSpc>
                <a:spcPct val="90000"/>
              </a:lnSpc>
              <a:spcBef>
                <a:spcPts val="500"/>
              </a:spcBef>
              <a:spcAft>
                <a:spcPts val="0"/>
              </a:spcAft>
              <a:buSzPts val="1800"/>
              <a:buChar char="•"/>
            </a:pPr>
            <a:r>
              <a:rPr lang="en-US"/>
              <a:t>Haptic feedback</a:t>
            </a:r>
            <a:endParaRPr/>
          </a:p>
        </p:txBody>
      </p:sp>
      <p:pic>
        <p:nvPicPr>
          <p:cNvPr id="185" name="Google Shape;185;p10"/>
          <p:cNvPicPr preferRelativeResize="0"/>
          <p:nvPr/>
        </p:nvPicPr>
        <p:blipFill>
          <a:blip r:embed="rId3">
            <a:alphaModFix/>
          </a:blip>
          <a:stretch>
            <a:fillRect/>
          </a:stretch>
        </p:blipFill>
        <p:spPr>
          <a:xfrm>
            <a:off x="10408368" y="127175"/>
            <a:ext cx="1375369" cy="1833825"/>
          </a:xfrm>
          <a:prstGeom prst="rect">
            <a:avLst/>
          </a:prstGeom>
          <a:noFill/>
          <a:ln>
            <a:noFill/>
          </a:ln>
        </p:spPr>
      </p:pic>
      <p:sp>
        <p:nvSpPr>
          <p:cNvPr id="186" name="Google Shape;186;p10"/>
          <p:cNvSpPr txBox="1"/>
          <p:nvPr/>
        </p:nvSpPr>
        <p:spPr>
          <a:xfrm>
            <a:off x="10408375" y="1883475"/>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1"/>
          <p:cNvSpPr txBox="1"/>
          <p:nvPr>
            <p:ph type="title"/>
          </p:nvPr>
        </p:nvSpPr>
        <p:spPr>
          <a:xfrm>
            <a:off x="838200" y="365125"/>
            <a:ext cx="8123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Target Design Approach and Implementation</a:t>
            </a:r>
            <a:endParaRPr/>
          </a:p>
        </p:txBody>
      </p:sp>
      <p:sp>
        <p:nvSpPr>
          <p:cNvPr id="193" name="Google Shape;193;p1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Similar</a:t>
            </a:r>
            <a:r>
              <a:rPr lang="en-US"/>
              <a:t> hardware approach to reduce complexity</a:t>
            </a:r>
            <a:endParaRPr/>
          </a:p>
          <a:p>
            <a:pPr indent="-228600" lvl="1" marL="685800" rtl="0" algn="l">
              <a:lnSpc>
                <a:spcPct val="90000"/>
              </a:lnSpc>
              <a:spcBef>
                <a:spcPts val="0"/>
              </a:spcBef>
              <a:spcAft>
                <a:spcPts val="0"/>
              </a:spcAft>
              <a:buSzPts val="1800"/>
              <a:buChar char="•"/>
            </a:pPr>
            <a:r>
              <a:rPr lang="en-US"/>
              <a:t>MCU, audio and power</a:t>
            </a:r>
            <a:endParaRPr/>
          </a:p>
          <a:p>
            <a:pPr indent="-228600" lvl="0" marL="228600" rtl="0" algn="l">
              <a:lnSpc>
                <a:spcPct val="90000"/>
              </a:lnSpc>
              <a:spcBef>
                <a:spcPts val="0"/>
              </a:spcBef>
              <a:spcAft>
                <a:spcPts val="0"/>
              </a:spcAft>
              <a:buClr>
                <a:schemeClr val="dk1"/>
              </a:buClr>
              <a:buSzPts val="2800"/>
              <a:buChar char="•"/>
            </a:pPr>
            <a:r>
              <a:rPr lang="en-US"/>
              <a:t>Targets are slightly more passive elements</a:t>
            </a:r>
            <a:endParaRPr/>
          </a:p>
          <a:p>
            <a:pPr indent="-228600" lvl="0" marL="228600" rtl="0" algn="l">
              <a:lnSpc>
                <a:spcPct val="90000"/>
              </a:lnSpc>
              <a:spcBef>
                <a:spcPts val="1000"/>
              </a:spcBef>
              <a:spcAft>
                <a:spcPts val="0"/>
              </a:spcAft>
              <a:buClr>
                <a:schemeClr val="dk1"/>
              </a:buClr>
              <a:buSzPts val="2800"/>
              <a:buChar char="•"/>
            </a:pPr>
            <a:r>
              <a:rPr lang="en-US"/>
              <a:t>Mostly responds to game coordination commands from Controller</a:t>
            </a:r>
            <a:endParaRPr/>
          </a:p>
          <a:p>
            <a:pPr indent="-228600" lvl="0" marL="228600" rtl="0" algn="l">
              <a:lnSpc>
                <a:spcPct val="90000"/>
              </a:lnSpc>
              <a:spcBef>
                <a:spcPts val="1000"/>
              </a:spcBef>
              <a:spcAft>
                <a:spcPts val="0"/>
              </a:spcAft>
              <a:buClr>
                <a:schemeClr val="dk1"/>
              </a:buClr>
              <a:buSzPts val="2800"/>
              <a:buChar char="•"/>
            </a:pPr>
            <a:r>
              <a:rPr lang="en-US"/>
              <a:t>Additional Subsystems</a:t>
            </a:r>
            <a:endParaRPr/>
          </a:p>
          <a:p>
            <a:pPr indent="-228600" lvl="1" marL="685800" rtl="0" algn="l">
              <a:lnSpc>
                <a:spcPct val="90000"/>
              </a:lnSpc>
              <a:spcBef>
                <a:spcPts val="500"/>
              </a:spcBef>
              <a:spcAft>
                <a:spcPts val="0"/>
              </a:spcAft>
              <a:buClr>
                <a:schemeClr val="dk1"/>
              </a:buClr>
              <a:buSzPts val="2400"/>
              <a:buChar char="•"/>
            </a:pPr>
            <a:r>
              <a:rPr lang="en-US"/>
              <a:t>IR </a:t>
            </a:r>
            <a:r>
              <a:rPr lang="en-US"/>
              <a:t>receiver</a:t>
            </a:r>
            <a:r>
              <a:rPr lang="en-US"/>
              <a:t> / Laser Detection</a:t>
            </a:r>
            <a:endParaRPr/>
          </a:p>
          <a:p>
            <a:pPr indent="-228600" lvl="1" marL="685800" rtl="0" algn="l">
              <a:lnSpc>
                <a:spcPct val="90000"/>
              </a:lnSpc>
              <a:spcBef>
                <a:spcPts val="500"/>
              </a:spcBef>
              <a:spcAft>
                <a:spcPts val="0"/>
              </a:spcAft>
              <a:buClr>
                <a:schemeClr val="dk1"/>
              </a:buClr>
              <a:buSzPts val="2400"/>
              <a:buChar char="•"/>
            </a:pPr>
            <a:r>
              <a:rPr lang="en-US"/>
              <a:t>LED target indication</a:t>
            </a:r>
            <a:endParaRPr/>
          </a:p>
        </p:txBody>
      </p:sp>
      <p:pic>
        <p:nvPicPr>
          <p:cNvPr id="194" name="Google Shape;194;p11"/>
          <p:cNvPicPr preferRelativeResize="0"/>
          <p:nvPr/>
        </p:nvPicPr>
        <p:blipFill>
          <a:blip r:embed="rId3">
            <a:alphaModFix/>
          </a:blip>
          <a:stretch>
            <a:fillRect/>
          </a:stretch>
        </p:blipFill>
        <p:spPr>
          <a:xfrm>
            <a:off x="10332067" y="80300"/>
            <a:ext cx="1583681" cy="1825623"/>
          </a:xfrm>
          <a:prstGeom prst="rect">
            <a:avLst/>
          </a:prstGeom>
          <a:noFill/>
          <a:ln>
            <a:noFill/>
          </a:ln>
        </p:spPr>
      </p:pic>
      <p:sp>
        <p:nvSpPr>
          <p:cNvPr id="195" name="Google Shape;195;p11"/>
          <p:cNvSpPr txBox="1"/>
          <p:nvPr/>
        </p:nvSpPr>
        <p:spPr>
          <a:xfrm>
            <a:off x="10472750" y="1905925"/>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Rifle Enclosure Implementation</a:t>
            </a:r>
            <a:endParaRPr/>
          </a:p>
        </p:txBody>
      </p:sp>
      <p:pic>
        <p:nvPicPr>
          <p:cNvPr id="202" name="Google Shape;202;p12"/>
          <p:cNvPicPr preferRelativeResize="0"/>
          <p:nvPr/>
        </p:nvPicPr>
        <p:blipFill>
          <a:blip r:embed="rId3">
            <a:alphaModFix/>
          </a:blip>
          <a:stretch>
            <a:fillRect/>
          </a:stretch>
        </p:blipFill>
        <p:spPr>
          <a:xfrm>
            <a:off x="2462425" y="2201975"/>
            <a:ext cx="7267142" cy="4591376"/>
          </a:xfrm>
          <a:prstGeom prst="rect">
            <a:avLst/>
          </a:prstGeom>
          <a:noFill/>
          <a:ln>
            <a:noFill/>
          </a:ln>
        </p:spPr>
      </p:pic>
      <p:pic>
        <p:nvPicPr>
          <p:cNvPr id="203" name="Google Shape;203;p12"/>
          <p:cNvPicPr preferRelativeResize="0"/>
          <p:nvPr/>
        </p:nvPicPr>
        <p:blipFill rotWithShape="1">
          <a:blip r:embed="rId4">
            <a:alphaModFix/>
          </a:blip>
          <a:srcRect b="9307" l="7270" r="0" t="10525"/>
          <a:stretch/>
        </p:blipFill>
        <p:spPr>
          <a:xfrm>
            <a:off x="10636150" y="0"/>
            <a:ext cx="1533777" cy="1768074"/>
          </a:xfrm>
          <a:prstGeom prst="rect">
            <a:avLst/>
          </a:prstGeom>
          <a:noFill/>
          <a:ln>
            <a:noFill/>
          </a:ln>
        </p:spPr>
      </p:pic>
      <p:sp>
        <p:nvSpPr>
          <p:cNvPr id="204" name="Google Shape;204;p12"/>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Target Board Implementation</a:t>
            </a:r>
            <a:endParaRPr/>
          </a:p>
        </p:txBody>
      </p:sp>
      <p:sp>
        <p:nvSpPr>
          <p:cNvPr id="211" name="Google Shape;211;p13"/>
          <p:cNvSpPr txBox="1"/>
          <p:nvPr/>
        </p:nvSpPr>
        <p:spPr>
          <a:xfrm>
            <a:off x="838200" y="1720156"/>
            <a:ext cx="9763200" cy="1893300"/>
          </a:xfrm>
          <a:prstGeom prst="rect">
            <a:avLst/>
          </a:prstGeom>
          <a:noFill/>
          <a:ln>
            <a:noFill/>
          </a:ln>
        </p:spPr>
        <p:txBody>
          <a:bodyPr anchorCtr="0" anchor="t" bIns="45700" lIns="91425" spcFirstLastPara="1" rIns="91425" wrap="square" tIns="45700">
            <a:spAutoFit/>
          </a:bodyPr>
          <a:lstStyle/>
          <a:p>
            <a:pPr indent="-317500" lvl="0" marL="285750" marR="0" rtl="0" algn="l">
              <a:spcBef>
                <a:spcPts val="0"/>
              </a:spcBef>
              <a:spcAft>
                <a:spcPts val="0"/>
              </a:spcAft>
              <a:buClr>
                <a:schemeClr val="dk1"/>
              </a:buClr>
              <a:buSzPts val="2300"/>
              <a:buFont typeface="Arial"/>
              <a:buChar char="•"/>
            </a:pPr>
            <a:r>
              <a:rPr lang="en-US" sz="2300">
                <a:solidFill>
                  <a:schemeClr val="dk1"/>
                </a:solidFill>
                <a:latin typeface="Calibri"/>
                <a:ea typeface="Calibri"/>
                <a:cs typeface="Calibri"/>
                <a:sym typeface="Calibri"/>
              </a:rPr>
              <a:t>Entirely 3D printed with two separate front and back panels</a:t>
            </a:r>
            <a:endParaRPr sz="2300">
              <a:solidFill>
                <a:schemeClr val="dk1"/>
              </a:solidFill>
              <a:latin typeface="Calibri"/>
              <a:ea typeface="Calibri"/>
              <a:cs typeface="Calibri"/>
              <a:sym typeface="Calibri"/>
            </a:endParaRPr>
          </a:p>
          <a:p>
            <a:pPr indent="-317500" lvl="0" marL="285750" marR="0" rtl="0" algn="l">
              <a:spcBef>
                <a:spcPts val="100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Lenses are printed separately and </a:t>
            </a:r>
            <a:r>
              <a:rPr lang="en-US" sz="2300">
                <a:solidFill>
                  <a:schemeClr val="dk1"/>
                </a:solidFill>
                <a:latin typeface="Calibri"/>
                <a:ea typeface="Calibri"/>
                <a:cs typeface="Calibri"/>
                <a:sym typeface="Calibri"/>
              </a:rPr>
              <a:t>will be fixed into place</a:t>
            </a:r>
            <a:endParaRPr sz="2300">
              <a:solidFill>
                <a:schemeClr val="dk1"/>
              </a:solidFill>
              <a:latin typeface="Calibri"/>
              <a:ea typeface="Calibri"/>
              <a:cs typeface="Calibri"/>
              <a:sym typeface="Calibri"/>
            </a:endParaRPr>
          </a:p>
          <a:p>
            <a:pPr indent="-317500" lvl="0" marL="285750" marR="0" rtl="0" algn="l">
              <a:spcBef>
                <a:spcPts val="100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Board will be spray painted using glossy white paint</a:t>
            </a:r>
            <a:endParaRPr sz="2300">
              <a:solidFill>
                <a:schemeClr val="dk1"/>
              </a:solidFill>
              <a:latin typeface="Calibri"/>
              <a:ea typeface="Calibri"/>
              <a:cs typeface="Calibri"/>
              <a:sym typeface="Calibri"/>
            </a:endParaRPr>
          </a:p>
          <a:p>
            <a:pPr indent="-374650" lvl="1" marL="914400" marR="0" rtl="0" algn="l">
              <a:spcBef>
                <a:spcPts val="1000"/>
              </a:spcBef>
              <a:spcAft>
                <a:spcPts val="1000"/>
              </a:spcAft>
              <a:buClr>
                <a:schemeClr val="dk1"/>
              </a:buClr>
              <a:buSzPts val="2300"/>
              <a:buFont typeface="Calibri"/>
              <a:buChar char="○"/>
            </a:pPr>
            <a:r>
              <a:rPr lang="en-US" sz="2300">
                <a:solidFill>
                  <a:schemeClr val="dk1"/>
                </a:solidFill>
                <a:latin typeface="Calibri"/>
                <a:ea typeface="Calibri"/>
                <a:cs typeface="Calibri"/>
                <a:sym typeface="Calibri"/>
              </a:rPr>
              <a:t>Increases light reflectivity for use with IR flashlight</a:t>
            </a:r>
            <a:endParaRPr sz="2300">
              <a:solidFill>
                <a:schemeClr val="dk1"/>
              </a:solidFill>
              <a:latin typeface="Calibri"/>
              <a:ea typeface="Calibri"/>
              <a:cs typeface="Calibri"/>
              <a:sym typeface="Calibri"/>
            </a:endParaRPr>
          </a:p>
        </p:txBody>
      </p:sp>
      <p:pic>
        <p:nvPicPr>
          <p:cNvPr id="212" name="Google Shape;212;p13"/>
          <p:cNvPicPr preferRelativeResize="0"/>
          <p:nvPr/>
        </p:nvPicPr>
        <p:blipFill>
          <a:blip r:embed="rId3">
            <a:alphaModFix/>
          </a:blip>
          <a:stretch>
            <a:fillRect/>
          </a:stretch>
        </p:blipFill>
        <p:spPr>
          <a:xfrm>
            <a:off x="838200" y="3990075"/>
            <a:ext cx="3155149" cy="2842249"/>
          </a:xfrm>
          <a:prstGeom prst="rect">
            <a:avLst/>
          </a:prstGeom>
          <a:noFill/>
          <a:ln>
            <a:noFill/>
          </a:ln>
        </p:spPr>
      </p:pic>
      <p:pic>
        <p:nvPicPr>
          <p:cNvPr id="213" name="Google Shape;213;p13"/>
          <p:cNvPicPr preferRelativeResize="0"/>
          <p:nvPr/>
        </p:nvPicPr>
        <p:blipFill rotWithShape="1">
          <a:blip r:embed="rId4">
            <a:alphaModFix/>
          </a:blip>
          <a:srcRect b="9307" l="7270" r="0" t="10525"/>
          <a:stretch/>
        </p:blipFill>
        <p:spPr>
          <a:xfrm>
            <a:off x="10636150" y="0"/>
            <a:ext cx="1533777" cy="1768074"/>
          </a:xfrm>
          <a:prstGeom prst="rect">
            <a:avLst/>
          </a:prstGeom>
          <a:noFill/>
          <a:ln>
            <a:noFill/>
          </a:ln>
        </p:spPr>
      </p:pic>
      <p:sp>
        <p:nvSpPr>
          <p:cNvPr id="214" name="Google Shape;214;p13"/>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sp>
        <p:nvSpPr>
          <p:cNvPr id="215" name="Google Shape;215;p13"/>
          <p:cNvSpPr txBox="1"/>
          <p:nvPr/>
        </p:nvSpPr>
        <p:spPr>
          <a:xfrm>
            <a:off x="2386000" y="5095275"/>
            <a:ext cx="714600" cy="831300"/>
          </a:xfrm>
          <a:prstGeom prst="rect">
            <a:avLst/>
          </a:prstGeom>
          <a:solidFill>
            <a:srgbClr val="BCBCB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216" name="Google Shape;216;p13"/>
          <p:cNvPicPr preferRelativeResize="0"/>
          <p:nvPr/>
        </p:nvPicPr>
        <p:blipFill rotWithShape="1">
          <a:blip r:embed="rId5">
            <a:alphaModFix/>
          </a:blip>
          <a:srcRect b="54059" l="0" r="0" t="5967"/>
          <a:stretch/>
        </p:blipFill>
        <p:spPr>
          <a:xfrm>
            <a:off x="8329563" y="4795547"/>
            <a:ext cx="3605275" cy="1921375"/>
          </a:xfrm>
          <a:prstGeom prst="rect">
            <a:avLst/>
          </a:prstGeom>
          <a:noFill/>
          <a:ln>
            <a:noFill/>
          </a:ln>
        </p:spPr>
      </p:pic>
      <p:sp>
        <p:nvSpPr>
          <p:cNvPr id="217" name="Google Shape;217;p13"/>
          <p:cNvSpPr txBox="1"/>
          <p:nvPr/>
        </p:nvSpPr>
        <p:spPr>
          <a:xfrm>
            <a:off x="5269013" y="4502450"/>
            <a:ext cx="2089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Cross Section</a:t>
            </a:r>
            <a:endParaRPr sz="1700">
              <a:solidFill>
                <a:schemeClr val="dk1"/>
              </a:solidFill>
              <a:latin typeface="Calibri"/>
              <a:ea typeface="Calibri"/>
              <a:cs typeface="Calibri"/>
              <a:sym typeface="Calibri"/>
            </a:endParaRPr>
          </a:p>
        </p:txBody>
      </p:sp>
      <p:sp>
        <p:nvSpPr>
          <p:cNvPr id="218" name="Google Shape;218;p13"/>
          <p:cNvSpPr txBox="1"/>
          <p:nvPr/>
        </p:nvSpPr>
        <p:spPr>
          <a:xfrm>
            <a:off x="9087451" y="4429525"/>
            <a:ext cx="2290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Interaction With Laser</a:t>
            </a:r>
            <a:endParaRPr sz="1700">
              <a:solidFill>
                <a:schemeClr val="dk1"/>
              </a:solidFill>
              <a:latin typeface="Calibri"/>
              <a:ea typeface="Calibri"/>
              <a:cs typeface="Calibri"/>
              <a:sym typeface="Calibri"/>
            </a:endParaRPr>
          </a:p>
        </p:txBody>
      </p:sp>
      <p:sp>
        <p:nvSpPr>
          <p:cNvPr id="219" name="Google Shape;219;p13"/>
          <p:cNvSpPr txBox="1"/>
          <p:nvPr/>
        </p:nvSpPr>
        <p:spPr>
          <a:xfrm>
            <a:off x="1903838" y="3642900"/>
            <a:ext cx="2089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Front Plane</a:t>
            </a:r>
            <a:endParaRPr sz="1700">
              <a:solidFill>
                <a:schemeClr val="dk1"/>
              </a:solidFill>
              <a:latin typeface="Calibri"/>
              <a:ea typeface="Calibri"/>
              <a:cs typeface="Calibri"/>
              <a:sym typeface="Calibri"/>
            </a:endParaRPr>
          </a:p>
        </p:txBody>
      </p:sp>
      <p:pic>
        <p:nvPicPr>
          <p:cNvPr id="220" name="Google Shape;220;p13"/>
          <p:cNvPicPr preferRelativeResize="0"/>
          <p:nvPr/>
        </p:nvPicPr>
        <p:blipFill>
          <a:blip r:embed="rId6">
            <a:alphaModFix/>
          </a:blip>
          <a:stretch>
            <a:fillRect/>
          </a:stretch>
        </p:blipFill>
        <p:spPr>
          <a:xfrm>
            <a:off x="4169188" y="5016712"/>
            <a:ext cx="3984550" cy="1479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g1dc1360be46_0_1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Rifle Scope Implementation</a:t>
            </a:r>
            <a:endParaRPr/>
          </a:p>
        </p:txBody>
      </p:sp>
      <p:sp>
        <p:nvSpPr>
          <p:cNvPr id="227" name="Google Shape;227;g1dc1360be46_0_15"/>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Entirely 3D printed</a:t>
            </a:r>
            <a:endParaRPr/>
          </a:p>
          <a:p>
            <a:pPr indent="-342900" lvl="0" marL="457200" rtl="0" algn="l">
              <a:spcBef>
                <a:spcPts val="1000"/>
              </a:spcBef>
              <a:spcAft>
                <a:spcPts val="1000"/>
              </a:spcAft>
              <a:buSzPts val="1800"/>
              <a:buChar char="•"/>
            </a:pPr>
            <a:r>
              <a:rPr lang="en-US"/>
              <a:t>Night vision setup can be removed</a:t>
            </a:r>
            <a:endParaRPr/>
          </a:p>
        </p:txBody>
      </p:sp>
      <p:pic>
        <p:nvPicPr>
          <p:cNvPr id="228" name="Google Shape;228;g1dc1360be46_0_15"/>
          <p:cNvPicPr preferRelativeResize="0"/>
          <p:nvPr/>
        </p:nvPicPr>
        <p:blipFill>
          <a:blip r:embed="rId3">
            <a:alphaModFix/>
          </a:blip>
          <a:stretch>
            <a:fillRect/>
          </a:stretch>
        </p:blipFill>
        <p:spPr>
          <a:xfrm>
            <a:off x="1337025" y="3346100"/>
            <a:ext cx="3714525" cy="3464425"/>
          </a:xfrm>
          <a:prstGeom prst="rect">
            <a:avLst/>
          </a:prstGeom>
          <a:noFill/>
          <a:ln>
            <a:noFill/>
          </a:ln>
        </p:spPr>
      </p:pic>
      <p:pic>
        <p:nvPicPr>
          <p:cNvPr id="229" name="Google Shape;229;g1dc1360be46_0_15"/>
          <p:cNvPicPr preferRelativeResize="0"/>
          <p:nvPr/>
        </p:nvPicPr>
        <p:blipFill rotWithShape="1">
          <a:blip r:embed="rId4">
            <a:alphaModFix/>
          </a:blip>
          <a:srcRect b="6480" l="0" r="0" t="0"/>
          <a:stretch/>
        </p:blipFill>
        <p:spPr>
          <a:xfrm>
            <a:off x="5993600" y="3346101"/>
            <a:ext cx="5930025" cy="3383025"/>
          </a:xfrm>
          <a:prstGeom prst="rect">
            <a:avLst/>
          </a:prstGeom>
          <a:noFill/>
          <a:ln>
            <a:noFill/>
          </a:ln>
        </p:spPr>
      </p:pic>
      <p:pic>
        <p:nvPicPr>
          <p:cNvPr id="230" name="Google Shape;230;g1dc1360be46_0_15"/>
          <p:cNvPicPr preferRelativeResize="0"/>
          <p:nvPr/>
        </p:nvPicPr>
        <p:blipFill rotWithShape="1">
          <a:blip r:embed="rId5">
            <a:alphaModFix/>
          </a:blip>
          <a:srcRect b="9307" l="7270" r="0" t="10525"/>
          <a:stretch/>
        </p:blipFill>
        <p:spPr>
          <a:xfrm>
            <a:off x="10636150" y="0"/>
            <a:ext cx="1533777" cy="1768074"/>
          </a:xfrm>
          <a:prstGeom prst="rect">
            <a:avLst/>
          </a:prstGeom>
          <a:noFill/>
          <a:ln>
            <a:noFill/>
          </a:ln>
        </p:spPr>
      </p:pic>
      <p:sp>
        <p:nvSpPr>
          <p:cNvPr id="231" name="Google Shape;231;g1dc1360be46_0_15"/>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sp>
        <p:nvSpPr>
          <p:cNvPr id="232" name="Google Shape;232;g1dc1360be46_0_15"/>
          <p:cNvSpPr txBox="1"/>
          <p:nvPr/>
        </p:nvSpPr>
        <p:spPr>
          <a:xfrm>
            <a:off x="1519849" y="2899700"/>
            <a:ext cx="3813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Scope with and without night vision</a:t>
            </a:r>
            <a:endParaRPr sz="1700">
              <a:solidFill>
                <a:schemeClr val="dk1"/>
              </a:solidFill>
              <a:latin typeface="Calibri"/>
              <a:ea typeface="Calibri"/>
              <a:cs typeface="Calibri"/>
              <a:sym typeface="Calibri"/>
            </a:endParaRPr>
          </a:p>
        </p:txBody>
      </p:sp>
      <p:sp>
        <p:nvSpPr>
          <p:cNvPr id="233" name="Google Shape;233;g1dc1360be46_0_15"/>
          <p:cNvSpPr txBox="1"/>
          <p:nvPr/>
        </p:nvSpPr>
        <p:spPr>
          <a:xfrm>
            <a:off x="7734900" y="2899700"/>
            <a:ext cx="26610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Full System Interaction</a:t>
            </a:r>
            <a:endParaRPr sz="17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System Features Design</a:t>
            </a:r>
            <a:endParaRPr/>
          </a:p>
        </p:txBody>
      </p:sp>
      <p:sp>
        <p:nvSpPr>
          <p:cNvPr id="240" name="Google Shape;240;p14"/>
          <p:cNvSpPr txBox="1"/>
          <p:nvPr>
            <p:ph idx="1" type="body"/>
          </p:nvPr>
        </p:nvSpPr>
        <p:spPr>
          <a:xfrm>
            <a:off x="838200" y="1690688"/>
            <a:ext cx="10881632" cy="117815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The system will be event-based.</a:t>
            </a:r>
            <a:endParaRPr/>
          </a:p>
          <a:p>
            <a:pPr indent="0" lvl="0" marL="685800" rtl="0" algn="l">
              <a:lnSpc>
                <a:spcPct val="90000"/>
              </a:lnSpc>
              <a:spcBef>
                <a:spcPts val="0"/>
              </a:spcBef>
              <a:spcAft>
                <a:spcPts val="0"/>
              </a:spcAft>
              <a:buNone/>
            </a:pPr>
            <a:r>
              <a:rPr lang="en-US" sz="2400"/>
              <a:t>U</a:t>
            </a:r>
            <a:r>
              <a:rPr lang="en-US"/>
              <a:t>sing a Finite State Machine for illustration:</a:t>
            </a:r>
            <a:endParaRPr/>
          </a:p>
        </p:txBody>
      </p:sp>
      <p:sp>
        <p:nvSpPr>
          <p:cNvPr id="241" name="Google Shape;241;p14"/>
          <p:cNvSpPr txBox="1"/>
          <p:nvPr/>
        </p:nvSpPr>
        <p:spPr>
          <a:xfrm>
            <a:off x="3058431" y="5718978"/>
            <a:ext cx="70134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rgbClr val="232629"/>
                </a:solidFill>
                <a:highlight>
                  <a:srgbClr val="FFFFFF"/>
                </a:highlight>
              </a:rPr>
              <a:t>Laser Rifle and Target Board MCU State Machine Diagram</a:t>
            </a:r>
            <a:endParaRPr sz="2000"/>
          </a:p>
        </p:txBody>
      </p:sp>
      <p:pic>
        <p:nvPicPr>
          <p:cNvPr id="242" name="Google Shape;242;p14"/>
          <p:cNvPicPr preferRelativeResize="0"/>
          <p:nvPr/>
        </p:nvPicPr>
        <p:blipFill rotWithShape="1">
          <a:blip r:embed="rId3">
            <a:alphaModFix/>
          </a:blip>
          <a:srcRect b="21488" l="0" r="0" t="0"/>
          <a:stretch/>
        </p:blipFill>
        <p:spPr>
          <a:xfrm>
            <a:off x="954200" y="2592275"/>
            <a:ext cx="10881900" cy="3834701"/>
          </a:xfrm>
          <a:prstGeom prst="rect">
            <a:avLst/>
          </a:prstGeom>
          <a:noFill/>
          <a:ln>
            <a:noFill/>
          </a:ln>
        </p:spPr>
      </p:pic>
      <p:pic>
        <p:nvPicPr>
          <p:cNvPr id="243" name="Google Shape;243;p14"/>
          <p:cNvPicPr preferRelativeResize="0"/>
          <p:nvPr/>
        </p:nvPicPr>
        <p:blipFill>
          <a:blip r:embed="rId4">
            <a:alphaModFix/>
          </a:blip>
          <a:stretch>
            <a:fillRect/>
          </a:stretch>
        </p:blipFill>
        <p:spPr>
          <a:xfrm>
            <a:off x="10778800" y="12"/>
            <a:ext cx="1375350" cy="1833800"/>
          </a:xfrm>
          <a:prstGeom prst="rect">
            <a:avLst/>
          </a:prstGeom>
          <a:noFill/>
          <a:ln>
            <a:noFill/>
          </a:ln>
        </p:spPr>
      </p:pic>
      <p:sp>
        <p:nvSpPr>
          <p:cNvPr id="244" name="Google Shape;244;p14"/>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15"/>
          <p:cNvSpPr txBox="1"/>
          <p:nvPr>
            <p:ph type="title"/>
          </p:nvPr>
        </p:nvSpPr>
        <p:spPr>
          <a:xfrm>
            <a:off x="838200" y="19340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Mobile Application User Interface Design</a:t>
            </a:r>
            <a:endParaRPr/>
          </a:p>
        </p:txBody>
      </p:sp>
      <p:pic>
        <p:nvPicPr>
          <p:cNvPr id="251" name="Google Shape;251;p15"/>
          <p:cNvPicPr preferRelativeResize="0"/>
          <p:nvPr/>
        </p:nvPicPr>
        <p:blipFill>
          <a:blip r:embed="rId3">
            <a:alphaModFix/>
          </a:blip>
          <a:stretch>
            <a:fillRect/>
          </a:stretch>
        </p:blipFill>
        <p:spPr>
          <a:xfrm>
            <a:off x="2983675" y="1916026"/>
            <a:ext cx="5247303" cy="4902375"/>
          </a:xfrm>
          <a:prstGeom prst="rect">
            <a:avLst/>
          </a:prstGeom>
          <a:noFill/>
          <a:ln>
            <a:noFill/>
          </a:ln>
        </p:spPr>
      </p:pic>
      <p:pic>
        <p:nvPicPr>
          <p:cNvPr id="252" name="Google Shape;252;p15"/>
          <p:cNvPicPr preferRelativeResize="0"/>
          <p:nvPr/>
        </p:nvPicPr>
        <p:blipFill>
          <a:blip r:embed="rId4">
            <a:alphaModFix/>
          </a:blip>
          <a:stretch>
            <a:fillRect/>
          </a:stretch>
        </p:blipFill>
        <p:spPr>
          <a:xfrm>
            <a:off x="838200" y="1916025"/>
            <a:ext cx="2375780" cy="4704500"/>
          </a:xfrm>
          <a:prstGeom prst="rect">
            <a:avLst/>
          </a:prstGeom>
          <a:noFill/>
          <a:ln>
            <a:noFill/>
          </a:ln>
        </p:spPr>
      </p:pic>
      <p:pic>
        <p:nvPicPr>
          <p:cNvPr id="253" name="Google Shape;253;p15"/>
          <p:cNvPicPr preferRelativeResize="0"/>
          <p:nvPr/>
        </p:nvPicPr>
        <p:blipFill rotWithShape="1">
          <a:blip r:embed="rId5">
            <a:alphaModFix/>
          </a:blip>
          <a:srcRect b="2764" l="0" r="0" t="1906"/>
          <a:stretch/>
        </p:blipFill>
        <p:spPr>
          <a:xfrm>
            <a:off x="7931575" y="1860897"/>
            <a:ext cx="2375775" cy="4814753"/>
          </a:xfrm>
          <a:prstGeom prst="rect">
            <a:avLst/>
          </a:prstGeom>
          <a:noFill/>
          <a:ln>
            <a:noFill/>
          </a:ln>
        </p:spPr>
      </p:pic>
      <p:pic>
        <p:nvPicPr>
          <p:cNvPr id="254" name="Google Shape;254;p15"/>
          <p:cNvPicPr preferRelativeResize="0"/>
          <p:nvPr/>
        </p:nvPicPr>
        <p:blipFill>
          <a:blip r:embed="rId6">
            <a:alphaModFix/>
          </a:blip>
          <a:stretch>
            <a:fillRect/>
          </a:stretch>
        </p:blipFill>
        <p:spPr>
          <a:xfrm>
            <a:off x="10778800" y="12"/>
            <a:ext cx="1375350" cy="1833800"/>
          </a:xfrm>
          <a:prstGeom prst="rect">
            <a:avLst/>
          </a:prstGeom>
          <a:noFill/>
          <a:ln>
            <a:noFill/>
          </a:ln>
        </p:spPr>
      </p:pic>
      <p:sp>
        <p:nvSpPr>
          <p:cNvPr id="255" name="Google Shape;255;p15"/>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Game Mode Explained: Time Attack</a:t>
            </a:r>
            <a:endParaRPr/>
          </a:p>
        </p:txBody>
      </p:sp>
      <p:sp>
        <p:nvSpPr>
          <p:cNvPr id="262" name="Google Shape;262;p16"/>
          <p:cNvSpPr txBox="1"/>
          <p:nvPr>
            <p:ph idx="1" type="body"/>
          </p:nvPr>
        </p:nvSpPr>
        <p:spPr>
          <a:xfrm>
            <a:off x="530900" y="1690700"/>
            <a:ext cx="4923000" cy="4004700"/>
          </a:xfrm>
          <a:prstGeom prst="rect">
            <a:avLst/>
          </a:prstGeom>
          <a:noFill/>
          <a:ln>
            <a:noFill/>
          </a:ln>
        </p:spPr>
        <p:txBody>
          <a:bodyPr anchorCtr="0" anchor="t" bIns="45700" lIns="91425" spcFirstLastPara="1" rIns="91425" wrap="square" tIns="45700">
            <a:normAutofit/>
          </a:bodyPr>
          <a:lstStyle/>
          <a:p>
            <a:pPr indent="-241934" lvl="0" marL="228600" rtl="0" algn="l">
              <a:lnSpc>
                <a:spcPct val="90000"/>
              </a:lnSpc>
              <a:spcBef>
                <a:spcPts val="1000"/>
              </a:spcBef>
              <a:spcAft>
                <a:spcPts val="0"/>
              </a:spcAft>
              <a:buClr>
                <a:schemeClr val="dk1"/>
              </a:buClr>
              <a:buSzPts val="2800"/>
              <a:buChar char="•"/>
            </a:pPr>
            <a:r>
              <a:rPr lang="en-US"/>
              <a:t>The PLAYER choose a preset timer and start the game.</a:t>
            </a:r>
            <a:endParaRPr/>
          </a:p>
          <a:p>
            <a:pPr indent="-228600" lvl="1" marL="685800" rtl="0" algn="l">
              <a:lnSpc>
                <a:spcPct val="90000"/>
              </a:lnSpc>
              <a:spcBef>
                <a:spcPts val="1000"/>
              </a:spcBef>
              <a:spcAft>
                <a:spcPts val="0"/>
              </a:spcAft>
              <a:buSzPts val="1800"/>
              <a:buChar char="•"/>
            </a:pPr>
            <a:r>
              <a:rPr lang="en-US"/>
              <a:t>A pattern of LEDs lit up on different Target Board</a:t>
            </a:r>
            <a:endParaRPr/>
          </a:p>
          <a:p>
            <a:pPr indent="-228600" lvl="1" marL="685800" rtl="0" algn="l">
              <a:lnSpc>
                <a:spcPct val="90000"/>
              </a:lnSpc>
              <a:spcBef>
                <a:spcPts val="1000"/>
              </a:spcBef>
              <a:spcAft>
                <a:spcPts val="0"/>
              </a:spcAft>
              <a:buSzPts val="1800"/>
              <a:buChar char="•"/>
            </a:pPr>
            <a:r>
              <a:rPr lang="en-US"/>
              <a:t>The user will need to shoot at each of those lit up LED to score before timer runs out.</a:t>
            </a:r>
            <a:endParaRPr/>
          </a:p>
          <a:p>
            <a:pPr indent="-228600" lvl="1" marL="685800" rtl="0" algn="l">
              <a:lnSpc>
                <a:spcPct val="90000"/>
              </a:lnSpc>
              <a:spcBef>
                <a:spcPts val="1000"/>
              </a:spcBef>
              <a:spcAft>
                <a:spcPts val="0"/>
              </a:spcAft>
              <a:buSzPts val="1800"/>
              <a:buChar char="•"/>
            </a:pPr>
            <a:r>
              <a:rPr lang="en-US"/>
              <a:t>Accurate shot to Target will reward them a score.</a:t>
            </a:r>
            <a:endParaRPr/>
          </a:p>
        </p:txBody>
      </p:sp>
      <p:pic>
        <p:nvPicPr>
          <p:cNvPr id="263" name="Google Shape;263;p16"/>
          <p:cNvPicPr preferRelativeResize="0"/>
          <p:nvPr/>
        </p:nvPicPr>
        <p:blipFill>
          <a:blip r:embed="rId3">
            <a:alphaModFix/>
          </a:blip>
          <a:stretch>
            <a:fillRect/>
          </a:stretch>
        </p:blipFill>
        <p:spPr>
          <a:xfrm>
            <a:off x="7476225" y="2345100"/>
            <a:ext cx="4677926" cy="2893400"/>
          </a:xfrm>
          <a:prstGeom prst="rect">
            <a:avLst/>
          </a:prstGeom>
          <a:noFill/>
          <a:ln>
            <a:noFill/>
          </a:ln>
        </p:spPr>
      </p:pic>
      <p:pic>
        <p:nvPicPr>
          <p:cNvPr id="264" name="Google Shape;264;p16"/>
          <p:cNvPicPr preferRelativeResize="0"/>
          <p:nvPr/>
        </p:nvPicPr>
        <p:blipFill>
          <a:blip r:embed="rId4">
            <a:alphaModFix/>
          </a:blip>
          <a:stretch>
            <a:fillRect/>
          </a:stretch>
        </p:blipFill>
        <p:spPr>
          <a:xfrm>
            <a:off x="10778800" y="12"/>
            <a:ext cx="1375350" cy="1833800"/>
          </a:xfrm>
          <a:prstGeom prst="rect">
            <a:avLst/>
          </a:prstGeom>
          <a:noFill/>
          <a:ln>
            <a:noFill/>
          </a:ln>
        </p:spPr>
      </p:pic>
      <p:sp>
        <p:nvSpPr>
          <p:cNvPr id="265" name="Google Shape;265;p16"/>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pic>
        <p:nvPicPr>
          <p:cNvPr id="266" name="Google Shape;266;p16"/>
          <p:cNvPicPr preferRelativeResize="0"/>
          <p:nvPr/>
        </p:nvPicPr>
        <p:blipFill rotWithShape="1">
          <a:blip r:embed="rId5">
            <a:alphaModFix/>
          </a:blip>
          <a:srcRect b="2335" l="0" r="0" t="2335"/>
          <a:stretch/>
        </p:blipFill>
        <p:spPr>
          <a:xfrm>
            <a:off x="5340676" y="1756300"/>
            <a:ext cx="2421725" cy="4903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1db77521550_3_20"/>
          <p:cNvSpPr txBox="1"/>
          <p:nvPr>
            <p:ph type="title"/>
          </p:nvPr>
        </p:nvSpPr>
        <p:spPr>
          <a:xfrm>
            <a:off x="838200" y="365125"/>
            <a:ext cx="9516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US"/>
              <a:t>Game Mode Explained: Reaction Mode</a:t>
            </a:r>
            <a:endParaRPr/>
          </a:p>
        </p:txBody>
      </p:sp>
      <p:sp>
        <p:nvSpPr>
          <p:cNvPr id="273" name="Google Shape;273;g1db77521550_3_20"/>
          <p:cNvSpPr txBox="1"/>
          <p:nvPr>
            <p:ph idx="1" type="body"/>
          </p:nvPr>
        </p:nvSpPr>
        <p:spPr>
          <a:xfrm>
            <a:off x="838200" y="1825625"/>
            <a:ext cx="46500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The PLAYER press the START GAME button on the app.</a:t>
            </a:r>
            <a:endParaRPr/>
          </a:p>
          <a:p>
            <a:pPr indent="-342900" lvl="1" marL="914400" rtl="0" algn="l">
              <a:spcBef>
                <a:spcPts val="0"/>
              </a:spcBef>
              <a:spcAft>
                <a:spcPts val="0"/>
              </a:spcAft>
              <a:buSzPts val="1800"/>
              <a:buChar char="•"/>
            </a:pPr>
            <a:r>
              <a:rPr lang="en-US"/>
              <a:t>When the game begins, three random Target Board LEDs will light up.</a:t>
            </a:r>
            <a:endParaRPr/>
          </a:p>
          <a:p>
            <a:pPr indent="-342900" lvl="1" marL="914400" rtl="0" algn="l">
              <a:spcBef>
                <a:spcPts val="0"/>
              </a:spcBef>
              <a:spcAft>
                <a:spcPts val="0"/>
              </a:spcAft>
              <a:buSzPts val="1800"/>
              <a:buChar char="•"/>
            </a:pPr>
            <a:r>
              <a:rPr lang="en-US"/>
              <a:t>Player need to shoot </a:t>
            </a:r>
            <a:r>
              <a:rPr lang="en-US" u="sng"/>
              <a:t>accurately</a:t>
            </a:r>
            <a:r>
              <a:rPr lang="en-US"/>
              <a:t> at these three random Target Board.</a:t>
            </a:r>
            <a:endParaRPr/>
          </a:p>
          <a:p>
            <a:pPr indent="-342900" lvl="1" marL="914400" rtl="0" algn="l">
              <a:spcBef>
                <a:spcPts val="0"/>
              </a:spcBef>
              <a:spcAft>
                <a:spcPts val="0"/>
              </a:spcAft>
              <a:buSzPts val="1800"/>
              <a:buChar char="•"/>
            </a:pPr>
            <a:r>
              <a:rPr lang="en-US"/>
              <a:t>The game ends after all three Targets are hit.</a:t>
            </a:r>
            <a:endParaRPr/>
          </a:p>
        </p:txBody>
      </p:sp>
      <p:pic>
        <p:nvPicPr>
          <p:cNvPr id="274" name="Google Shape;274;g1db77521550_3_20"/>
          <p:cNvPicPr preferRelativeResize="0"/>
          <p:nvPr/>
        </p:nvPicPr>
        <p:blipFill>
          <a:blip r:embed="rId3">
            <a:alphaModFix/>
          </a:blip>
          <a:stretch>
            <a:fillRect/>
          </a:stretch>
        </p:blipFill>
        <p:spPr>
          <a:xfrm>
            <a:off x="7381650" y="2279500"/>
            <a:ext cx="4772501" cy="3961175"/>
          </a:xfrm>
          <a:prstGeom prst="rect">
            <a:avLst/>
          </a:prstGeom>
          <a:noFill/>
          <a:ln>
            <a:noFill/>
          </a:ln>
        </p:spPr>
      </p:pic>
      <p:pic>
        <p:nvPicPr>
          <p:cNvPr id="275" name="Google Shape;275;g1db77521550_3_20"/>
          <p:cNvPicPr preferRelativeResize="0"/>
          <p:nvPr/>
        </p:nvPicPr>
        <p:blipFill>
          <a:blip r:embed="rId4">
            <a:alphaModFix/>
          </a:blip>
          <a:stretch>
            <a:fillRect/>
          </a:stretch>
        </p:blipFill>
        <p:spPr>
          <a:xfrm>
            <a:off x="10778800" y="12"/>
            <a:ext cx="1375350" cy="1833800"/>
          </a:xfrm>
          <a:prstGeom prst="rect">
            <a:avLst/>
          </a:prstGeom>
          <a:noFill/>
          <a:ln>
            <a:noFill/>
          </a:ln>
        </p:spPr>
      </p:pic>
      <p:sp>
        <p:nvSpPr>
          <p:cNvPr id="276" name="Google Shape;276;g1db77521550_3_20"/>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pic>
        <p:nvPicPr>
          <p:cNvPr id="277" name="Google Shape;277;g1db77521550_3_20"/>
          <p:cNvPicPr preferRelativeResize="0"/>
          <p:nvPr/>
        </p:nvPicPr>
        <p:blipFill rotWithShape="1">
          <a:blip r:embed="rId5">
            <a:alphaModFix/>
          </a:blip>
          <a:srcRect b="2335" l="0" r="0" t="2335"/>
          <a:stretch/>
        </p:blipFill>
        <p:spPr>
          <a:xfrm>
            <a:off x="5488050" y="1520400"/>
            <a:ext cx="2543174" cy="5149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Motivation</a:t>
            </a:r>
            <a:endParaRPr/>
          </a:p>
        </p:txBody>
      </p:sp>
      <p:sp>
        <p:nvSpPr>
          <p:cNvPr id="98" name="Google Shape;98;p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Live Firearms</a:t>
            </a:r>
            <a:endParaRPr/>
          </a:p>
          <a:p>
            <a:pPr indent="-292100" lvl="1" marL="685800" rtl="0" algn="l">
              <a:lnSpc>
                <a:spcPct val="90000"/>
              </a:lnSpc>
              <a:spcBef>
                <a:spcPts val="1000"/>
              </a:spcBef>
              <a:spcAft>
                <a:spcPts val="0"/>
              </a:spcAft>
              <a:buClr>
                <a:schemeClr val="dk1"/>
              </a:buClr>
              <a:buSzPts val="2800"/>
              <a:buChar char="•"/>
            </a:pPr>
            <a:r>
              <a:rPr lang="en-US"/>
              <a:t>Expensive, inconvenient, dangerous, and harmful for the environment</a:t>
            </a:r>
            <a:endParaRPr/>
          </a:p>
          <a:p>
            <a:pPr indent="-165100" lvl="0" marL="228600" rtl="0" algn="l">
              <a:lnSpc>
                <a:spcPct val="90000"/>
              </a:lnSpc>
              <a:spcBef>
                <a:spcPts val="1000"/>
              </a:spcBef>
              <a:spcAft>
                <a:spcPts val="0"/>
              </a:spcAft>
              <a:buSzPts val="1800"/>
              <a:buChar char="•"/>
            </a:pPr>
            <a:r>
              <a:rPr lang="en-US"/>
              <a:t>Airsoft</a:t>
            </a:r>
            <a:endParaRPr/>
          </a:p>
          <a:p>
            <a:pPr indent="-228600" lvl="1" marL="685800" rtl="0" algn="l">
              <a:lnSpc>
                <a:spcPct val="90000"/>
              </a:lnSpc>
              <a:spcBef>
                <a:spcPts val="1000"/>
              </a:spcBef>
              <a:spcAft>
                <a:spcPts val="0"/>
              </a:spcAft>
              <a:buSzPts val="1800"/>
              <a:buChar char="•"/>
            </a:pPr>
            <a:r>
              <a:rPr lang="en-US"/>
              <a:t>Quite expensive and still harm the environment</a:t>
            </a:r>
            <a:endParaRPr/>
          </a:p>
          <a:p>
            <a:pPr indent="-228600" lvl="1" marL="685800" rtl="0" algn="l">
              <a:lnSpc>
                <a:spcPct val="90000"/>
              </a:lnSpc>
              <a:spcBef>
                <a:spcPts val="1000"/>
              </a:spcBef>
              <a:spcAft>
                <a:spcPts val="0"/>
              </a:spcAft>
              <a:buSzPts val="1800"/>
              <a:buChar char="•"/>
            </a:pPr>
            <a:r>
              <a:rPr lang="en-US"/>
              <a:t>Lack some features of real guns such as recoil</a:t>
            </a:r>
            <a:endParaRPr/>
          </a:p>
          <a:p>
            <a:pPr indent="-228600" lvl="0" marL="228600" rtl="0" algn="l">
              <a:lnSpc>
                <a:spcPct val="90000"/>
              </a:lnSpc>
              <a:spcBef>
                <a:spcPts val="1000"/>
              </a:spcBef>
              <a:spcAft>
                <a:spcPts val="0"/>
              </a:spcAft>
              <a:buClr>
                <a:schemeClr val="dk1"/>
              </a:buClr>
              <a:buSzPts val="2800"/>
              <a:buChar char="•"/>
            </a:pPr>
            <a:r>
              <a:rPr lang="en-US"/>
              <a:t> Lasers</a:t>
            </a:r>
            <a:endParaRPr/>
          </a:p>
          <a:p>
            <a:pPr indent="-292100" lvl="1" marL="685800" rtl="0" algn="l">
              <a:lnSpc>
                <a:spcPct val="90000"/>
              </a:lnSpc>
              <a:spcBef>
                <a:spcPts val="0"/>
              </a:spcBef>
              <a:spcAft>
                <a:spcPts val="0"/>
              </a:spcAft>
              <a:buClr>
                <a:schemeClr val="dk1"/>
              </a:buClr>
              <a:buSzPts val="2800"/>
              <a:buChar char="•"/>
            </a:pPr>
            <a:r>
              <a:rPr lang="en-US"/>
              <a:t>Decreased danger, environmental impact, and ammunition cost</a:t>
            </a:r>
            <a:endParaRPr/>
          </a:p>
          <a:p>
            <a:pPr indent="-292100" lvl="1" marL="685800" rtl="0" algn="l">
              <a:lnSpc>
                <a:spcPct val="90000"/>
              </a:lnSpc>
              <a:spcBef>
                <a:spcPts val="0"/>
              </a:spcBef>
              <a:spcAft>
                <a:spcPts val="0"/>
              </a:spcAft>
              <a:buClr>
                <a:schemeClr val="dk1"/>
              </a:buClr>
              <a:buSzPts val="2800"/>
              <a:buChar char="•"/>
            </a:pPr>
            <a:r>
              <a:rPr lang="en-US"/>
              <a:t>Portability and accessibility increased</a:t>
            </a:r>
            <a:endParaRPr/>
          </a:p>
        </p:txBody>
      </p:sp>
      <p:pic>
        <p:nvPicPr>
          <p:cNvPr id="99" name="Google Shape;99;p3"/>
          <p:cNvPicPr preferRelativeResize="0"/>
          <p:nvPr/>
        </p:nvPicPr>
        <p:blipFill>
          <a:blip r:embed="rId3">
            <a:alphaModFix/>
          </a:blip>
          <a:stretch>
            <a:fillRect/>
          </a:stretch>
        </p:blipFill>
        <p:spPr>
          <a:xfrm>
            <a:off x="10588275" y="0"/>
            <a:ext cx="1603727" cy="1833824"/>
          </a:xfrm>
          <a:prstGeom prst="rect">
            <a:avLst/>
          </a:prstGeom>
          <a:noFill/>
          <a:ln>
            <a:noFill/>
          </a:ln>
        </p:spPr>
      </p:pic>
      <p:sp>
        <p:nvSpPr>
          <p:cNvPr id="100" name="Google Shape;100;p3"/>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db77521550_3_2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US"/>
              <a:t>Game Mode Explained: Score Attack</a:t>
            </a:r>
            <a:endParaRPr/>
          </a:p>
        </p:txBody>
      </p:sp>
      <p:sp>
        <p:nvSpPr>
          <p:cNvPr id="284" name="Google Shape;284;g1db77521550_3_26"/>
          <p:cNvSpPr txBox="1"/>
          <p:nvPr>
            <p:ph idx="1" type="body"/>
          </p:nvPr>
        </p:nvSpPr>
        <p:spPr>
          <a:xfrm>
            <a:off x="838200" y="1825625"/>
            <a:ext cx="34350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Similarly to the Time Attack game mode..</a:t>
            </a:r>
            <a:endParaRPr/>
          </a:p>
          <a:p>
            <a:pPr indent="-342900" lvl="1" marL="914400" rtl="0" algn="l">
              <a:spcBef>
                <a:spcPts val="0"/>
              </a:spcBef>
              <a:spcAft>
                <a:spcPts val="0"/>
              </a:spcAft>
              <a:buSzPts val="1800"/>
              <a:buChar char="•"/>
            </a:pPr>
            <a:r>
              <a:rPr lang="en-US"/>
              <a:t>Four Target LEDs are lit up in a pattern</a:t>
            </a:r>
            <a:endParaRPr/>
          </a:p>
          <a:p>
            <a:pPr indent="-342900" lvl="1" marL="914400" rtl="0" algn="l">
              <a:spcBef>
                <a:spcPts val="0"/>
              </a:spcBef>
              <a:spcAft>
                <a:spcPts val="0"/>
              </a:spcAft>
              <a:buSzPts val="1800"/>
              <a:buChar char="•"/>
            </a:pPr>
            <a:r>
              <a:rPr lang="en-US"/>
              <a:t>Player will need to shoot at those targets multiple time to SCORE.</a:t>
            </a:r>
            <a:endParaRPr/>
          </a:p>
        </p:txBody>
      </p:sp>
      <p:pic>
        <p:nvPicPr>
          <p:cNvPr id="285" name="Google Shape;285;g1db77521550_3_26"/>
          <p:cNvPicPr preferRelativeResize="0"/>
          <p:nvPr/>
        </p:nvPicPr>
        <p:blipFill>
          <a:blip r:embed="rId3">
            <a:alphaModFix/>
          </a:blip>
          <a:stretch>
            <a:fillRect/>
          </a:stretch>
        </p:blipFill>
        <p:spPr>
          <a:xfrm>
            <a:off x="6825725" y="2376500"/>
            <a:ext cx="5403500" cy="3249450"/>
          </a:xfrm>
          <a:prstGeom prst="rect">
            <a:avLst/>
          </a:prstGeom>
          <a:noFill/>
          <a:ln>
            <a:noFill/>
          </a:ln>
        </p:spPr>
      </p:pic>
      <p:pic>
        <p:nvPicPr>
          <p:cNvPr id="286" name="Google Shape;286;g1db77521550_3_26"/>
          <p:cNvPicPr preferRelativeResize="0"/>
          <p:nvPr/>
        </p:nvPicPr>
        <p:blipFill>
          <a:blip r:embed="rId4">
            <a:alphaModFix/>
          </a:blip>
          <a:stretch>
            <a:fillRect/>
          </a:stretch>
        </p:blipFill>
        <p:spPr>
          <a:xfrm>
            <a:off x="7248425" y="2279503"/>
            <a:ext cx="1662374" cy="935100"/>
          </a:xfrm>
          <a:prstGeom prst="rect">
            <a:avLst/>
          </a:prstGeom>
          <a:noFill/>
          <a:ln>
            <a:noFill/>
          </a:ln>
        </p:spPr>
      </p:pic>
      <p:pic>
        <p:nvPicPr>
          <p:cNvPr id="287" name="Google Shape;287;g1db77521550_3_26"/>
          <p:cNvPicPr preferRelativeResize="0"/>
          <p:nvPr/>
        </p:nvPicPr>
        <p:blipFill>
          <a:blip r:embed="rId5">
            <a:alphaModFix/>
          </a:blip>
          <a:stretch>
            <a:fillRect/>
          </a:stretch>
        </p:blipFill>
        <p:spPr>
          <a:xfrm>
            <a:off x="10778800" y="12"/>
            <a:ext cx="1375350" cy="1833800"/>
          </a:xfrm>
          <a:prstGeom prst="rect">
            <a:avLst/>
          </a:prstGeom>
          <a:noFill/>
          <a:ln>
            <a:noFill/>
          </a:ln>
        </p:spPr>
      </p:pic>
      <p:sp>
        <p:nvSpPr>
          <p:cNvPr id="288" name="Google Shape;288;g1db77521550_3_26"/>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pic>
        <p:nvPicPr>
          <p:cNvPr id="289" name="Google Shape;289;g1db77521550_3_26"/>
          <p:cNvPicPr preferRelativeResize="0"/>
          <p:nvPr/>
        </p:nvPicPr>
        <p:blipFill rotWithShape="1">
          <a:blip r:embed="rId6">
            <a:alphaModFix/>
          </a:blip>
          <a:srcRect b="2335" l="0" r="0" t="2335"/>
          <a:stretch/>
        </p:blipFill>
        <p:spPr>
          <a:xfrm>
            <a:off x="4484550" y="1485273"/>
            <a:ext cx="2552525" cy="516857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Bluetooth Connectivity:</a:t>
            </a:r>
            <a:endParaRPr/>
          </a:p>
        </p:txBody>
      </p:sp>
      <p:pic>
        <p:nvPicPr>
          <p:cNvPr id="296" name="Google Shape;296;p17"/>
          <p:cNvPicPr preferRelativeResize="0"/>
          <p:nvPr/>
        </p:nvPicPr>
        <p:blipFill>
          <a:blip r:embed="rId3">
            <a:alphaModFix/>
          </a:blip>
          <a:stretch>
            <a:fillRect/>
          </a:stretch>
        </p:blipFill>
        <p:spPr>
          <a:xfrm>
            <a:off x="2558800" y="3952549"/>
            <a:ext cx="3380000" cy="1880125"/>
          </a:xfrm>
          <a:prstGeom prst="rect">
            <a:avLst/>
          </a:prstGeom>
          <a:noFill/>
          <a:ln>
            <a:noFill/>
          </a:ln>
        </p:spPr>
      </p:pic>
      <p:sp>
        <p:nvSpPr>
          <p:cNvPr id="297" name="Google Shape;297;p17"/>
          <p:cNvSpPr/>
          <p:nvPr/>
        </p:nvSpPr>
        <p:spPr>
          <a:xfrm>
            <a:off x="5873775" y="4566600"/>
            <a:ext cx="1325400" cy="1040100"/>
          </a:xfrm>
          <a:prstGeom prst="rect">
            <a:avLst/>
          </a:prstGeom>
          <a:solidFill>
            <a:schemeClr val="lt1"/>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404040"/>
                </a:solidFill>
              </a:rPr>
              <a:t>VS</a:t>
            </a:r>
            <a:endParaRPr>
              <a:solidFill>
                <a:srgbClr val="404040"/>
              </a:solidFill>
            </a:endParaRPr>
          </a:p>
        </p:txBody>
      </p:sp>
      <p:pic>
        <p:nvPicPr>
          <p:cNvPr id="298" name="Google Shape;298;p17"/>
          <p:cNvPicPr preferRelativeResize="0"/>
          <p:nvPr/>
        </p:nvPicPr>
        <p:blipFill>
          <a:blip r:embed="rId4">
            <a:alphaModFix/>
          </a:blip>
          <a:stretch>
            <a:fillRect/>
          </a:stretch>
        </p:blipFill>
        <p:spPr>
          <a:xfrm>
            <a:off x="7422350" y="4292939"/>
            <a:ext cx="2509718" cy="1880125"/>
          </a:xfrm>
          <a:prstGeom prst="rect">
            <a:avLst/>
          </a:prstGeom>
          <a:noFill/>
          <a:ln>
            <a:noFill/>
          </a:ln>
        </p:spPr>
      </p:pic>
      <p:graphicFrame>
        <p:nvGraphicFramePr>
          <p:cNvPr id="299" name="Google Shape;299;p17"/>
          <p:cNvGraphicFramePr/>
          <p:nvPr/>
        </p:nvGraphicFramePr>
        <p:xfrm>
          <a:off x="952500" y="2239050"/>
          <a:ext cx="3000000" cy="3000000"/>
        </p:xfrm>
        <a:graphic>
          <a:graphicData uri="http://schemas.openxmlformats.org/drawingml/2006/table">
            <a:tbl>
              <a:tblPr>
                <a:noFill/>
                <a:tableStyleId>{3A0DF946-2FB1-462F-8334-2C23F577B318}</a:tableStyleId>
              </a:tblPr>
              <a:tblGrid>
                <a:gridCol w="4996550"/>
                <a:gridCol w="4996550"/>
              </a:tblGrid>
              <a:tr h="376025">
                <a:tc>
                  <a:txBody>
                    <a:bodyPr/>
                    <a:lstStyle/>
                    <a:p>
                      <a:pPr indent="0" lvl="0" marL="0" rtl="0" algn="l">
                        <a:spcBef>
                          <a:spcPts val="0"/>
                        </a:spcBef>
                        <a:spcAft>
                          <a:spcPts val="0"/>
                        </a:spcAft>
                        <a:buNone/>
                      </a:pPr>
                      <a:r>
                        <a:rPr b="1" lang="en-US" u="sng"/>
                        <a:t>Bluetooth 5.0</a:t>
                      </a:r>
                      <a:endParaRPr b="1" u="sng"/>
                    </a:p>
                  </a:txBody>
                  <a:tcPr marT="91425" marB="91425" marR="91425" marL="91425">
                    <a:solidFill>
                      <a:schemeClr val="accent4"/>
                    </a:solidFill>
                  </a:tcPr>
                </a:tc>
                <a:tc>
                  <a:txBody>
                    <a:bodyPr/>
                    <a:lstStyle/>
                    <a:p>
                      <a:pPr indent="0" lvl="0" marL="0" rtl="0" algn="l">
                        <a:spcBef>
                          <a:spcPts val="0"/>
                        </a:spcBef>
                        <a:spcAft>
                          <a:spcPts val="0"/>
                        </a:spcAft>
                        <a:buNone/>
                      </a:pPr>
                      <a:r>
                        <a:rPr b="1" lang="en-US" u="sng"/>
                        <a:t>Bluetooth 4.0 / Bluetooth LE</a:t>
                      </a:r>
                      <a:endParaRPr b="1" u="sng"/>
                    </a:p>
                  </a:txBody>
                  <a:tcPr marT="91425" marB="91425" marR="91425" marL="91425"/>
                </a:tc>
              </a:tr>
              <a:tr h="376025">
                <a:tc>
                  <a:txBody>
                    <a:bodyPr/>
                    <a:lstStyle/>
                    <a:p>
                      <a:pPr indent="0" lvl="0" marL="0" rtl="0" algn="l">
                        <a:spcBef>
                          <a:spcPts val="0"/>
                        </a:spcBef>
                        <a:spcAft>
                          <a:spcPts val="0"/>
                        </a:spcAft>
                        <a:buNone/>
                      </a:pPr>
                      <a:r>
                        <a:rPr lang="en-US"/>
                        <a:t>Lesser power consumption</a:t>
                      </a:r>
                      <a:endParaRPr/>
                    </a:p>
                  </a:txBody>
                  <a:tcPr marT="91425" marB="91425" marR="91425" marL="91425">
                    <a:solidFill>
                      <a:schemeClr val="accent4"/>
                    </a:solidFill>
                  </a:tcPr>
                </a:tc>
                <a:tc>
                  <a:txBody>
                    <a:bodyPr/>
                    <a:lstStyle/>
                    <a:p>
                      <a:pPr indent="0" lvl="0" marL="0" rtl="0" algn="l">
                        <a:spcBef>
                          <a:spcPts val="0"/>
                        </a:spcBef>
                        <a:spcAft>
                          <a:spcPts val="0"/>
                        </a:spcAft>
                        <a:buNone/>
                      </a:pPr>
                      <a:r>
                        <a:rPr lang="en-US"/>
                        <a:t>Good power consumption</a:t>
                      </a:r>
                      <a:endParaRPr/>
                    </a:p>
                  </a:txBody>
                  <a:tcPr marT="91425" marB="91425" marR="91425" marL="91425"/>
                </a:tc>
              </a:tr>
              <a:tr h="376025">
                <a:tc>
                  <a:txBody>
                    <a:bodyPr/>
                    <a:lstStyle/>
                    <a:p>
                      <a:pPr indent="0" lvl="0" marL="0" rtl="0" algn="l">
                        <a:spcBef>
                          <a:spcPts val="0"/>
                        </a:spcBef>
                        <a:spcAft>
                          <a:spcPts val="0"/>
                        </a:spcAft>
                        <a:buNone/>
                      </a:pPr>
                      <a:r>
                        <a:rPr lang="en-US"/>
                        <a:t>New technology</a:t>
                      </a:r>
                      <a:endParaRPr/>
                    </a:p>
                  </a:txBody>
                  <a:tcPr marT="91425" marB="91425" marR="91425" marL="91425">
                    <a:solidFill>
                      <a:schemeClr val="accent4"/>
                    </a:solidFill>
                  </a:tcPr>
                </a:tc>
                <a:tc>
                  <a:txBody>
                    <a:bodyPr/>
                    <a:lstStyle/>
                    <a:p>
                      <a:pPr indent="0" lvl="0" marL="0" rtl="0" algn="l">
                        <a:spcBef>
                          <a:spcPts val="0"/>
                        </a:spcBef>
                        <a:spcAft>
                          <a:spcPts val="0"/>
                        </a:spcAft>
                        <a:buNone/>
                      </a:pPr>
                      <a:r>
                        <a:rPr lang="en-US"/>
                        <a:t>Old technology</a:t>
                      </a:r>
                      <a:endParaRPr/>
                    </a:p>
                  </a:txBody>
                  <a:tcPr marT="91425" marB="91425" marR="91425" marL="91425"/>
                </a:tc>
              </a:tr>
              <a:tr h="376025">
                <a:tc>
                  <a:txBody>
                    <a:bodyPr/>
                    <a:lstStyle/>
                    <a:p>
                      <a:pPr indent="0" lvl="0" marL="0" rtl="0" algn="l">
                        <a:spcBef>
                          <a:spcPts val="0"/>
                        </a:spcBef>
                        <a:spcAft>
                          <a:spcPts val="0"/>
                        </a:spcAft>
                        <a:buNone/>
                      </a:pPr>
                      <a:r>
                        <a:rPr lang="en-US"/>
                        <a:t>Multi-point connectivity</a:t>
                      </a:r>
                      <a:endParaRPr/>
                    </a:p>
                  </a:txBody>
                  <a:tcPr marT="91425" marB="91425" marR="91425" marL="91425">
                    <a:solidFill>
                      <a:schemeClr val="accent4"/>
                    </a:solidFill>
                  </a:tcPr>
                </a:tc>
                <a:tc>
                  <a:txBody>
                    <a:bodyPr/>
                    <a:lstStyle/>
                    <a:p>
                      <a:pPr indent="0" lvl="0" marL="0" rtl="0" algn="l">
                        <a:spcBef>
                          <a:spcPts val="0"/>
                        </a:spcBef>
                        <a:spcAft>
                          <a:spcPts val="0"/>
                        </a:spcAft>
                        <a:buNone/>
                      </a:pPr>
                      <a:r>
                        <a:rPr lang="en-US"/>
                        <a:t>Single device</a:t>
                      </a:r>
                      <a:endParaRPr/>
                    </a:p>
                  </a:txBody>
                  <a:tcPr marT="91425" marB="91425" marR="91425" marL="91425"/>
                </a:tc>
              </a:tr>
              <a:tr h="376025">
                <a:tc>
                  <a:txBody>
                    <a:bodyPr/>
                    <a:lstStyle/>
                    <a:p>
                      <a:pPr indent="0" lvl="0" marL="0" rtl="0" algn="l">
                        <a:spcBef>
                          <a:spcPts val="0"/>
                        </a:spcBef>
                        <a:spcAft>
                          <a:spcPts val="0"/>
                        </a:spcAft>
                        <a:buNone/>
                      </a:pPr>
                      <a:r>
                        <a:rPr lang="en-US"/>
                        <a:t>Maximum range 800 ft and 50 mbit/s speed</a:t>
                      </a:r>
                      <a:endParaRPr/>
                    </a:p>
                  </a:txBody>
                  <a:tcPr marT="91425" marB="91425" marR="91425" marL="91425">
                    <a:solidFill>
                      <a:schemeClr val="accent4"/>
                    </a:solidFill>
                  </a:tcPr>
                </a:tc>
                <a:tc>
                  <a:txBody>
                    <a:bodyPr/>
                    <a:lstStyle/>
                    <a:p>
                      <a:pPr indent="0" lvl="0" marL="0" rtl="0" algn="l">
                        <a:spcBef>
                          <a:spcPts val="0"/>
                        </a:spcBef>
                        <a:spcAft>
                          <a:spcPts val="0"/>
                        </a:spcAft>
                        <a:buNone/>
                      </a:pPr>
                      <a:r>
                        <a:rPr lang="en-US"/>
                        <a:t>Maximum range 200 ft and 25 mbit/s speed</a:t>
                      </a:r>
                      <a:endParaRPr/>
                    </a:p>
                  </a:txBody>
                  <a:tcPr marT="91425" marB="91425" marR="91425" marL="91425"/>
                </a:tc>
              </a:tr>
            </a:tbl>
          </a:graphicData>
        </a:graphic>
      </p:graphicFrame>
      <p:pic>
        <p:nvPicPr>
          <p:cNvPr id="300" name="Google Shape;300;p17"/>
          <p:cNvPicPr preferRelativeResize="0"/>
          <p:nvPr/>
        </p:nvPicPr>
        <p:blipFill>
          <a:blip r:embed="rId5">
            <a:alphaModFix/>
          </a:blip>
          <a:stretch>
            <a:fillRect/>
          </a:stretch>
        </p:blipFill>
        <p:spPr>
          <a:xfrm>
            <a:off x="10778800" y="12"/>
            <a:ext cx="1375350" cy="1833800"/>
          </a:xfrm>
          <a:prstGeom prst="rect">
            <a:avLst/>
          </a:prstGeom>
          <a:noFill/>
          <a:ln>
            <a:noFill/>
          </a:ln>
        </p:spPr>
      </p:pic>
      <p:sp>
        <p:nvSpPr>
          <p:cNvPr id="301" name="Google Shape;301;p17"/>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1dc00eb72a2_2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US"/>
              <a:t>Microcontroller Requirements</a:t>
            </a:r>
            <a:endParaRPr/>
          </a:p>
        </p:txBody>
      </p:sp>
      <p:sp>
        <p:nvSpPr>
          <p:cNvPr id="308" name="Google Shape;308;g1dc00eb72a2_2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Bluetooth </a:t>
            </a:r>
            <a:r>
              <a:rPr lang="en-US"/>
              <a:t>functionality</a:t>
            </a:r>
            <a:endParaRPr/>
          </a:p>
          <a:p>
            <a:pPr indent="-342900" lvl="0" marL="457200" rtl="0" algn="l">
              <a:spcBef>
                <a:spcPts val="0"/>
              </a:spcBef>
              <a:spcAft>
                <a:spcPts val="0"/>
              </a:spcAft>
              <a:buSzPts val="1800"/>
              <a:buChar char="•"/>
            </a:pPr>
            <a:r>
              <a:rPr lang="en-US"/>
              <a:t> ≥ 20 GPIO Pin </a:t>
            </a:r>
            <a:r>
              <a:rPr lang="en-US"/>
              <a:t>connections</a:t>
            </a:r>
            <a:endParaRPr/>
          </a:p>
          <a:p>
            <a:pPr indent="-342900" lvl="0" marL="457200" rtl="0" algn="l">
              <a:spcBef>
                <a:spcPts val="0"/>
              </a:spcBef>
              <a:spcAft>
                <a:spcPts val="0"/>
              </a:spcAft>
              <a:buSzPts val="1800"/>
              <a:buChar char="•"/>
            </a:pPr>
            <a:r>
              <a:rPr lang="en-US"/>
              <a:t>Clock Speed ≥ 50 MHz</a:t>
            </a:r>
            <a:endParaRPr/>
          </a:p>
          <a:p>
            <a:pPr indent="-342900" lvl="0" marL="457200" rtl="0" algn="l">
              <a:spcBef>
                <a:spcPts val="0"/>
              </a:spcBef>
              <a:spcAft>
                <a:spcPts val="0"/>
              </a:spcAft>
              <a:buSzPts val="1800"/>
              <a:buChar char="•"/>
            </a:pPr>
            <a:r>
              <a:rPr lang="en-US"/>
              <a:t>Low power / power </a:t>
            </a:r>
            <a:r>
              <a:rPr lang="en-US"/>
              <a:t>saving</a:t>
            </a:r>
            <a:r>
              <a:rPr lang="en-US"/>
              <a:t> mode</a:t>
            </a:r>
            <a:endParaRPr/>
          </a:p>
          <a:p>
            <a:pPr indent="0" lvl="0" marL="457200" rtl="0" algn="l">
              <a:spcBef>
                <a:spcPts val="1000"/>
              </a:spcBef>
              <a:spcAft>
                <a:spcPts val="0"/>
              </a:spcAft>
              <a:buNone/>
            </a:pPr>
            <a:r>
              <a:t/>
            </a:r>
            <a:endParaRPr/>
          </a:p>
        </p:txBody>
      </p:sp>
      <p:pic>
        <p:nvPicPr>
          <p:cNvPr id="309" name="Google Shape;309;g1dc00eb72a2_2_0"/>
          <p:cNvPicPr preferRelativeResize="0"/>
          <p:nvPr/>
        </p:nvPicPr>
        <p:blipFill>
          <a:blip r:embed="rId3">
            <a:alphaModFix/>
          </a:blip>
          <a:stretch>
            <a:fillRect/>
          </a:stretch>
        </p:blipFill>
        <p:spPr>
          <a:xfrm>
            <a:off x="10588275" y="0"/>
            <a:ext cx="1603727" cy="1833824"/>
          </a:xfrm>
          <a:prstGeom prst="rect">
            <a:avLst/>
          </a:prstGeom>
          <a:noFill/>
          <a:ln>
            <a:noFill/>
          </a:ln>
        </p:spPr>
      </p:pic>
      <p:sp>
        <p:nvSpPr>
          <p:cNvPr id="310" name="Google Shape;310;g1dc00eb72a2_2_0"/>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Microcontroller Selection</a:t>
            </a:r>
            <a:endParaRPr/>
          </a:p>
        </p:txBody>
      </p:sp>
      <p:graphicFrame>
        <p:nvGraphicFramePr>
          <p:cNvPr id="317" name="Google Shape;317;p20"/>
          <p:cNvGraphicFramePr/>
          <p:nvPr/>
        </p:nvGraphicFramePr>
        <p:xfrm>
          <a:off x="577450" y="1952625"/>
          <a:ext cx="3000000" cy="3000000"/>
        </p:xfrm>
        <a:graphic>
          <a:graphicData uri="http://schemas.openxmlformats.org/drawingml/2006/table">
            <a:tbl>
              <a:tblPr>
                <a:noFill/>
                <a:tableStyleId>{3A0DF946-2FB1-462F-8334-2C23F577B318}</a:tableStyleId>
              </a:tblPr>
              <a:tblGrid>
                <a:gridCol w="2571750"/>
                <a:gridCol w="2571750"/>
                <a:gridCol w="2580075"/>
                <a:gridCol w="2563425"/>
              </a:tblGrid>
              <a:tr h="381000">
                <a:tc>
                  <a:txBody>
                    <a:bodyPr/>
                    <a:lstStyle/>
                    <a:p>
                      <a:pPr indent="0" lvl="0" marL="0" rtl="0" algn="l">
                        <a:spcBef>
                          <a:spcPts val="0"/>
                        </a:spcBef>
                        <a:spcAft>
                          <a:spcPts val="0"/>
                        </a:spcAft>
                        <a:buNone/>
                      </a:pPr>
                      <a:r>
                        <a:rPr b="1" lang="en-US"/>
                        <a:t>Company</a:t>
                      </a:r>
                      <a:endParaRPr b="1"/>
                    </a:p>
                  </a:txBody>
                  <a:tcPr marT="91425" marB="91425" marR="91425" marL="91425"/>
                </a:tc>
                <a:tc>
                  <a:txBody>
                    <a:bodyPr/>
                    <a:lstStyle/>
                    <a:p>
                      <a:pPr indent="0" lvl="0" marL="0" rtl="0" algn="ctr">
                        <a:spcBef>
                          <a:spcPts val="0"/>
                        </a:spcBef>
                        <a:spcAft>
                          <a:spcPts val="0"/>
                        </a:spcAft>
                        <a:buNone/>
                      </a:pPr>
                      <a:r>
                        <a:rPr lang="en-US"/>
                        <a:t>Arduino</a:t>
                      </a:r>
                      <a:endParaRPr/>
                    </a:p>
                  </a:txBody>
                  <a:tcPr marT="91425" marB="91425" marR="91425" marL="91425"/>
                </a:tc>
                <a:tc>
                  <a:txBody>
                    <a:bodyPr/>
                    <a:lstStyle/>
                    <a:p>
                      <a:pPr indent="0" lvl="0" marL="0" rtl="0" algn="ctr">
                        <a:spcBef>
                          <a:spcPts val="0"/>
                        </a:spcBef>
                        <a:spcAft>
                          <a:spcPts val="0"/>
                        </a:spcAft>
                        <a:buNone/>
                      </a:pPr>
                      <a:r>
                        <a:rPr lang="en-US"/>
                        <a:t>Texas Instruments</a:t>
                      </a:r>
                      <a:endParaRPr/>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rtl="0" algn="ctr">
                        <a:spcBef>
                          <a:spcPts val="0"/>
                        </a:spcBef>
                        <a:spcAft>
                          <a:spcPts val="0"/>
                        </a:spcAft>
                        <a:buNone/>
                      </a:pPr>
                      <a:r>
                        <a:rPr lang="en-US"/>
                        <a:t>Espressif Systems</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solidFill>
                      <a:srgbClr val="FFBF00"/>
                    </a:solidFill>
                  </a:tcPr>
                </a:tc>
              </a:tr>
              <a:tr h="381000">
                <a:tc>
                  <a:txBody>
                    <a:bodyPr/>
                    <a:lstStyle/>
                    <a:p>
                      <a:pPr indent="0" lvl="0" marL="0" rtl="0" algn="l">
                        <a:spcBef>
                          <a:spcPts val="0"/>
                        </a:spcBef>
                        <a:spcAft>
                          <a:spcPts val="0"/>
                        </a:spcAft>
                        <a:buNone/>
                      </a:pPr>
                      <a:r>
                        <a:rPr b="1" lang="en-US"/>
                        <a:t>Microprocessor</a:t>
                      </a:r>
                      <a:endParaRPr b="1"/>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a:solidFill>
                            <a:srgbClr val="232629"/>
                          </a:solidFill>
                          <a:highlight>
                            <a:srgbClr val="FFFFFF"/>
                          </a:highlight>
                        </a:rPr>
                        <a:t>ATmega2560</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a:solidFill>
                            <a:srgbClr val="232629"/>
                          </a:solidFill>
                          <a:highlight>
                            <a:srgbClr val="FFFFFF"/>
                          </a:highlight>
                        </a:rPr>
                        <a:t>MSP-EXP430G2</a:t>
                      </a:r>
                      <a:endParaRPr/>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1100"/>
                        <a:buFont typeface="Arial"/>
                        <a:buNone/>
                      </a:pPr>
                      <a:r>
                        <a:rPr lang="en-US">
                          <a:solidFill>
                            <a:srgbClr val="232629"/>
                          </a:solidFill>
                          <a:highlight>
                            <a:srgbClr val="FFFFFF"/>
                          </a:highlight>
                        </a:rPr>
                        <a:t>ESP32-WROOM-32-N4</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rtl="0" algn="l">
                        <a:spcBef>
                          <a:spcPts val="0"/>
                        </a:spcBef>
                        <a:spcAft>
                          <a:spcPts val="0"/>
                        </a:spcAft>
                        <a:buNone/>
                      </a:pPr>
                      <a:r>
                        <a:rPr b="1" lang="en-US"/>
                        <a:t>Operating Voltage (V)</a:t>
                      </a:r>
                      <a:endParaRPr b="1"/>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a:solidFill>
                            <a:srgbClr val="232629"/>
                          </a:solidFill>
                          <a:highlight>
                            <a:srgbClr val="FFFFFF"/>
                          </a:highlight>
                        </a:rPr>
                        <a:t>5V</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a:solidFill>
                            <a:srgbClr val="232629"/>
                          </a:solidFill>
                          <a:highlight>
                            <a:srgbClr val="FFFFFF"/>
                          </a:highlight>
                        </a:rPr>
                        <a:t>1.8V – 3.6V</a:t>
                      </a:r>
                      <a:endParaRPr/>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1100"/>
                        <a:buFont typeface="Arial"/>
                        <a:buNone/>
                      </a:pPr>
                      <a:r>
                        <a:rPr lang="en-US">
                          <a:solidFill>
                            <a:srgbClr val="232629"/>
                          </a:solidFill>
                          <a:highlight>
                            <a:srgbClr val="FFFFFF"/>
                          </a:highlight>
                        </a:rPr>
                        <a:t>2.7V – 3.6V</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rtl="0" algn="l">
                        <a:spcBef>
                          <a:spcPts val="0"/>
                        </a:spcBef>
                        <a:spcAft>
                          <a:spcPts val="0"/>
                        </a:spcAft>
                        <a:buNone/>
                      </a:pPr>
                      <a:r>
                        <a:rPr b="1" lang="en-US"/>
                        <a:t>Current Draw (mA)</a:t>
                      </a:r>
                      <a:endParaRPr b="1"/>
                    </a:p>
                  </a:txBody>
                  <a:tcPr marT="91425" marB="91425" marR="91425" marL="91425"/>
                </a:tc>
                <a:tc>
                  <a:txBody>
                    <a:bodyPr/>
                    <a:lstStyle/>
                    <a:p>
                      <a:pPr indent="0" lvl="0" marL="0" rtl="0" algn="ctr">
                        <a:spcBef>
                          <a:spcPts val="0"/>
                        </a:spcBef>
                        <a:spcAft>
                          <a:spcPts val="0"/>
                        </a:spcAft>
                        <a:buNone/>
                      </a:pPr>
                      <a:r>
                        <a:rPr lang="en-US"/>
                        <a:t>40</a:t>
                      </a:r>
                      <a:endParaRPr/>
                    </a:p>
                  </a:txBody>
                  <a:tcPr marT="91425" marB="91425" marR="91425" marL="91425"/>
                </a:tc>
                <a:tc>
                  <a:txBody>
                    <a:bodyPr/>
                    <a:lstStyle/>
                    <a:p>
                      <a:pPr indent="0" lvl="0" marL="0" rtl="0" algn="ctr">
                        <a:spcBef>
                          <a:spcPts val="0"/>
                        </a:spcBef>
                        <a:spcAft>
                          <a:spcPts val="0"/>
                        </a:spcAft>
                        <a:buNone/>
                      </a:pPr>
                      <a:r>
                        <a:rPr lang="en-US"/>
                        <a:t>1</a:t>
                      </a:r>
                      <a:endParaRPr/>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rtl="0" algn="ctr">
                        <a:spcBef>
                          <a:spcPts val="0"/>
                        </a:spcBef>
                        <a:spcAft>
                          <a:spcPts val="0"/>
                        </a:spcAft>
                        <a:buNone/>
                      </a:pPr>
                      <a:r>
                        <a:rPr lang="en-US"/>
                        <a:t>500</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rtl="0" algn="l">
                        <a:spcBef>
                          <a:spcPts val="0"/>
                        </a:spcBef>
                        <a:spcAft>
                          <a:spcPts val="0"/>
                        </a:spcAft>
                        <a:buClr>
                          <a:schemeClr val="dk1"/>
                        </a:buClr>
                        <a:buSzPts val="1100"/>
                        <a:buFont typeface="Arial"/>
                        <a:buNone/>
                      </a:pPr>
                      <a:r>
                        <a:rPr b="1" lang="en-US">
                          <a:solidFill>
                            <a:schemeClr val="dk1"/>
                          </a:solidFill>
                        </a:rPr>
                        <a:t>Bluetooth (Stock)</a:t>
                      </a:r>
                      <a:endParaRPr b="1"/>
                    </a:p>
                  </a:txBody>
                  <a:tcPr marT="91425" marB="91425" marR="91425" marL="91425"/>
                </a:tc>
                <a:tc>
                  <a:txBody>
                    <a:bodyPr/>
                    <a:lstStyle/>
                    <a:p>
                      <a:pPr indent="0" lvl="0" marL="0" rtl="0" algn="ctr">
                        <a:spcBef>
                          <a:spcPts val="0"/>
                        </a:spcBef>
                        <a:spcAft>
                          <a:spcPts val="0"/>
                        </a:spcAft>
                        <a:buNone/>
                      </a:pPr>
                      <a:r>
                        <a:rPr lang="en-US"/>
                        <a:t>No</a:t>
                      </a:r>
                      <a:endParaRPr/>
                    </a:p>
                  </a:txBody>
                  <a:tcPr marT="91425" marB="91425" marR="91425" marL="91425"/>
                </a:tc>
                <a:tc>
                  <a:txBody>
                    <a:bodyPr/>
                    <a:lstStyle/>
                    <a:p>
                      <a:pPr indent="0" lvl="0" marL="0" rtl="0" algn="ctr">
                        <a:spcBef>
                          <a:spcPts val="0"/>
                        </a:spcBef>
                        <a:spcAft>
                          <a:spcPts val="0"/>
                        </a:spcAft>
                        <a:buNone/>
                      </a:pPr>
                      <a:r>
                        <a:rPr lang="en-US"/>
                        <a:t>No </a:t>
                      </a:r>
                      <a:endParaRPr/>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rtl="0" algn="ctr">
                        <a:spcBef>
                          <a:spcPts val="0"/>
                        </a:spcBef>
                        <a:spcAft>
                          <a:spcPts val="0"/>
                        </a:spcAft>
                        <a:buNone/>
                      </a:pPr>
                      <a:r>
                        <a:rPr lang="en-US"/>
                        <a:t>Yes</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rtl="0" algn="l">
                        <a:spcBef>
                          <a:spcPts val="0"/>
                        </a:spcBef>
                        <a:spcAft>
                          <a:spcPts val="0"/>
                        </a:spcAft>
                        <a:buClr>
                          <a:schemeClr val="dk1"/>
                        </a:buClr>
                        <a:buSzPts val="1100"/>
                        <a:buFont typeface="Arial"/>
                        <a:buNone/>
                      </a:pPr>
                      <a:r>
                        <a:rPr b="1" lang="en-US">
                          <a:solidFill>
                            <a:schemeClr val="dk1"/>
                          </a:solidFill>
                        </a:rPr>
                        <a:t>Wi-Fi (Stock)</a:t>
                      </a:r>
                      <a:endParaRPr b="1"/>
                    </a:p>
                  </a:txBody>
                  <a:tcPr marT="91425" marB="91425" marR="91425" marL="91425"/>
                </a:tc>
                <a:tc>
                  <a:txBody>
                    <a:bodyPr/>
                    <a:lstStyle/>
                    <a:p>
                      <a:pPr indent="0" lvl="0" marL="0" rtl="0" algn="ctr">
                        <a:spcBef>
                          <a:spcPts val="0"/>
                        </a:spcBef>
                        <a:spcAft>
                          <a:spcPts val="0"/>
                        </a:spcAft>
                        <a:buNone/>
                      </a:pPr>
                      <a:r>
                        <a:rPr lang="en-US"/>
                        <a:t>No </a:t>
                      </a:r>
                      <a:endParaRPr/>
                    </a:p>
                  </a:txBody>
                  <a:tcPr marT="91425" marB="91425" marR="91425" marL="91425"/>
                </a:tc>
                <a:tc>
                  <a:txBody>
                    <a:bodyPr/>
                    <a:lstStyle/>
                    <a:p>
                      <a:pPr indent="0" lvl="0" marL="0" rtl="0" algn="ctr">
                        <a:spcBef>
                          <a:spcPts val="0"/>
                        </a:spcBef>
                        <a:spcAft>
                          <a:spcPts val="0"/>
                        </a:spcAft>
                        <a:buNone/>
                      </a:pPr>
                      <a:r>
                        <a:rPr lang="en-US"/>
                        <a:t>No</a:t>
                      </a:r>
                      <a:endParaRPr/>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rtl="0" algn="ctr">
                        <a:spcBef>
                          <a:spcPts val="0"/>
                        </a:spcBef>
                        <a:spcAft>
                          <a:spcPts val="0"/>
                        </a:spcAft>
                        <a:buNone/>
                      </a:pPr>
                      <a:r>
                        <a:rPr lang="en-US"/>
                        <a:t>Yes</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rtl="0" algn="l">
                        <a:spcBef>
                          <a:spcPts val="0"/>
                        </a:spcBef>
                        <a:spcAft>
                          <a:spcPts val="0"/>
                        </a:spcAft>
                        <a:buClr>
                          <a:schemeClr val="dk1"/>
                        </a:buClr>
                        <a:buSzPts val="1100"/>
                        <a:buFont typeface="Arial"/>
                        <a:buNone/>
                      </a:pPr>
                      <a:r>
                        <a:rPr b="1" lang="en-US">
                          <a:solidFill>
                            <a:schemeClr val="dk1"/>
                          </a:solidFill>
                        </a:rPr>
                        <a:t>Clock Speed</a:t>
                      </a:r>
                      <a:endParaRPr/>
                    </a:p>
                  </a:txBody>
                  <a:tcPr marT="91425" marB="91425" marR="91425" marL="91425"/>
                </a:tc>
                <a:tc>
                  <a:txBody>
                    <a:bodyPr/>
                    <a:lstStyle/>
                    <a:p>
                      <a:pPr indent="0" lvl="0" marL="0" rtl="0" algn="ctr">
                        <a:spcBef>
                          <a:spcPts val="0"/>
                        </a:spcBef>
                        <a:spcAft>
                          <a:spcPts val="0"/>
                        </a:spcAft>
                        <a:buNone/>
                      </a:pPr>
                      <a:r>
                        <a:rPr lang="en-US"/>
                        <a:t>16 MHz</a:t>
                      </a:r>
                      <a:endParaRPr/>
                    </a:p>
                  </a:txBody>
                  <a:tcPr marT="91425" marB="91425" marR="91425" marL="91425"/>
                </a:tc>
                <a:tc>
                  <a:txBody>
                    <a:bodyPr/>
                    <a:lstStyle/>
                    <a:p>
                      <a:pPr indent="0" lvl="0" marL="0" rtl="0" algn="ctr">
                        <a:spcBef>
                          <a:spcPts val="0"/>
                        </a:spcBef>
                        <a:spcAft>
                          <a:spcPts val="0"/>
                        </a:spcAft>
                        <a:buNone/>
                      </a:pPr>
                      <a:r>
                        <a:rPr lang="en-US"/>
                        <a:t>16 MHz</a:t>
                      </a:r>
                      <a:endParaRPr/>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rtl="0" algn="ctr">
                        <a:spcBef>
                          <a:spcPts val="0"/>
                        </a:spcBef>
                        <a:spcAft>
                          <a:spcPts val="0"/>
                        </a:spcAft>
                        <a:buNone/>
                      </a:pPr>
                      <a:r>
                        <a:rPr lang="en-US"/>
                        <a:t>80 - 240 MHz</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solidFill>
                      <a:srgbClr val="FFBF00"/>
                    </a:solidFill>
                  </a:tcPr>
                </a:tc>
              </a:tr>
              <a:tr h="381000">
                <a:tc>
                  <a:txBody>
                    <a:bodyPr/>
                    <a:lstStyle/>
                    <a:p>
                      <a:pPr indent="0" lvl="0" marL="0" rtl="0" algn="l">
                        <a:spcBef>
                          <a:spcPts val="0"/>
                        </a:spcBef>
                        <a:spcAft>
                          <a:spcPts val="0"/>
                        </a:spcAft>
                        <a:buNone/>
                      </a:pPr>
                      <a:r>
                        <a:rPr b="1" lang="en-US"/>
                        <a:t>Availability</a:t>
                      </a:r>
                      <a:endParaRPr b="1"/>
                    </a:p>
                  </a:txBody>
                  <a:tcPr marT="91425" marB="91425" marR="91425" marL="91425"/>
                </a:tc>
                <a:tc>
                  <a:txBody>
                    <a:bodyPr/>
                    <a:lstStyle/>
                    <a:p>
                      <a:pPr indent="0" lvl="0" marL="0" rtl="0" algn="ctr">
                        <a:spcBef>
                          <a:spcPts val="0"/>
                        </a:spcBef>
                        <a:spcAft>
                          <a:spcPts val="0"/>
                        </a:spcAft>
                        <a:buNone/>
                      </a:pPr>
                      <a:r>
                        <a:rPr lang="en-US"/>
                        <a:t>Available/Own</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rPr lang="en-US">
                          <a:solidFill>
                            <a:schemeClr val="dk1"/>
                          </a:solidFill>
                        </a:rPr>
                        <a:t>Available/Own</a:t>
                      </a:r>
                      <a:endParaRPr/>
                    </a:p>
                  </a:txBody>
                  <a:tcPr marT="91425" marB="91425" marR="91425" marL="91425">
                    <a:lnR cap="flat" cmpd="sng" w="38100">
                      <a:solidFill>
                        <a:schemeClr val="dk1"/>
                      </a:solidFill>
                      <a:prstDash val="solid"/>
                      <a:round/>
                      <a:headEnd len="sm" w="sm" type="none"/>
                      <a:tailEnd len="sm" w="sm" type="none"/>
                    </a:lnR>
                  </a:tcPr>
                </a:tc>
                <a:tc>
                  <a:txBody>
                    <a:bodyPr/>
                    <a:lstStyle/>
                    <a:p>
                      <a:pPr indent="0" lvl="0" marL="0" rtl="0" algn="ctr">
                        <a:spcBef>
                          <a:spcPts val="0"/>
                        </a:spcBef>
                        <a:spcAft>
                          <a:spcPts val="0"/>
                        </a:spcAft>
                        <a:buClr>
                          <a:schemeClr val="dk1"/>
                        </a:buClr>
                        <a:buSzPts val="1100"/>
                        <a:buFont typeface="Arial"/>
                        <a:buNone/>
                      </a:pPr>
                      <a:r>
                        <a:rPr lang="en-US">
                          <a:solidFill>
                            <a:schemeClr val="dk1"/>
                          </a:solidFill>
                        </a:rPr>
                        <a:t>Available/Own</a:t>
                      </a:r>
                      <a:endParaRPr/>
                    </a:p>
                  </a:txBody>
                  <a:tcPr marT="91425" marB="91425" marR="91425" marL="91425">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B cap="flat" cmpd="sng" w="38100">
                      <a:solidFill>
                        <a:schemeClr val="dk1"/>
                      </a:solidFill>
                      <a:prstDash val="solid"/>
                      <a:round/>
                      <a:headEnd len="sm" w="sm" type="none"/>
                      <a:tailEnd len="sm" w="sm" type="none"/>
                    </a:lnB>
                    <a:solidFill>
                      <a:srgbClr val="FFBF00"/>
                    </a:solidFill>
                  </a:tcPr>
                </a:tc>
              </a:tr>
            </a:tbl>
          </a:graphicData>
        </a:graphic>
      </p:graphicFrame>
      <p:pic>
        <p:nvPicPr>
          <p:cNvPr id="318" name="Google Shape;318;p20"/>
          <p:cNvPicPr preferRelativeResize="0"/>
          <p:nvPr/>
        </p:nvPicPr>
        <p:blipFill>
          <a:blip r:embed="rId3">
            <a:alphaModFix/>
          </a:blip>
          <a:stretch>
            <a:fillRect/>
          </a:stretch>
        </p:blipFill>
        <p:spPr>
          <a:xfrm>
            <a:off x="9264650" y="5219475"/>
            <a:ext cx="2089150" cy="1562325"/>
          </a:xfrm>
          <a:prstGeom prst="rect">
            <a:avLst/>
          </a:prstGeom>
          <a:noFill/>
          <a:ln>
            <a:noFill/>
          </a:ln>
        </p:spPr>
      </p:pic>
      <p:pic>
        <p:nvPicPr>
          <p:cNvPr id="319" name="Google Shape;319;p20"/>
          <p:cNvPicPr preferRelativeResize="0"/>
          <p:nvPr/>
        </p:nvPicPr>
        <p:blipFill>
          <a:blip r:embed="rId4">
            <a:alphaModFix/>
          </a:blip>
          <a:stretch>
            <a:fillRect/>
          </a:stretch>
        </p:blipFill>
        <p:spPr>
          <a:xfrm>
            <a:off x="10750400" y="0"/>
            <a:ext cx="1441603" cy="1648426"/>
          </a:xfrm>
          <a:prstGeom prst="rect">
            <a:avLst/>
          </a:prstGeom>
          <a:noFill/>
          <a:ln>
            <a:noFill/>
          </a:ln>
        </p:spPr>
      </p:pic>
      <p:sp>
        <p:nvSpPr>
          <p:cNvPr id="320" name="Google Shape;320;p20"/>
          <p:cNvSpPr txBox="1"/>
          <p:nvPr/>
        </p:nvSpPr>
        <p:spPr>
          <a:xfrm>
            <a:off x="10750400" y="156805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p21"/>
          <p:cNvSpPr txBox="1"/>
          <p:nvPr>
            <p:ph type="title"/>
          </p:nvPr>
        </p:nvSpPr>
        <p:spPr>
          <a:xfrm>
            <a:off x="838200" y="253875"/>
            <a:ext cx="10281000" cy="1123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Wavelength </a:t>
            </a:r>
            <a:r>
              <a:rPr lang="en-US" sz="4000"/>
              <a:t>Selection</a:t>
            </a:r>
            <a:endParaRPr/>
          </a:p>
        </p:txBody>
      </p:sp>
      <p:sp>
        <p:nvSpPr>
          <p:cNvPr id="327" name="Google Shape;327;p21"/>
          <p:cNvSpPr txBox="1"/>
          <p:nvPr>
            <p:ph idx="1" type="body"/>
          </p:nvPr>
        </p:nvSpPr>
        <p:spPr>
          <a:xfrm>
            <a:off x="766750" y="1377675"/>
            <a:ext cx="6771600" cy="5217900"/>
          </a:xfrm>
          <a:prstGeom prst="rect">
            <a:avLst/>
          </a:prstGeom>
          <a:noFill/>
          <a:ln>
            <a:noFill/>
          </a:ln>
        </p:spPr>
        <p:txBody>
          <a:bodyPr anchorCtr="0" anchor="t" bIns="45700" lIns="91425" spcFirstLastPara="1" rIns="91425" wrap="square" tIns="45700">
            <a:normAutofit/>
          </a:bodyPr>
          <a:lstStyle/>
          <a:p>
            <a:pPr indent="-279400" lvl="0" marL="228600" rtl="0" algn="l">
              <a:lnSpc>
                <a:spcPct val="90000"/>
              </a:lnSpc>
              <a:spcBef>
                <a:spcPts val="0"/>
              </a:spcBef>
              <a:spcAft>
                <a:spcPts val="0"/>
              </a:spcAft>
              <a:buClr>
                <a:schemeClr val="dk1"/>
              </a:buClr>
              <a:buSzPts val="2800"/>
              <a:buChar char="•"/>
            </a:pPr>
            <a:r>
              <a:rPr lang="en-US"/>
              <a:t>In deciding wavelength, we considered the:</a:t>
            </a:r>
            <a:endParaRPr/>
          </a:p>
          <a:p>
            <a:pPr indent="-266700" lvl="1" marL="685800" rtl="0" algn="l">
              <a:lnSpc>
                <a:spcPct val="90000"/>
              </a:lnSpc>
              <a:spcBef>
                <a:spcPts val="1000"/>
              </a:spcBef>
              <a:spcAft>
                <a:spcPts val="0"/>
              </a:spcAft>
              <a:buClr>
                <a:schemeClr val="dk1"/>
              </a:buClr>
              <a:buSzPts val="2400"/>
              <a:buChar char="•"/>
            </a:pPr>
            <a:r>
              <a:rPr lang="en-US" sz="2400"/>
              <a:t>Least amount of optical noise </a:t>
            </a:r>
            <a:endParaRPr sz="2400"/>
          </a:p>
          <a:p>
            <a:pPr indent="-266700" lvl="1" marL="685800" rtl="0" algn="l">
              <a:lnSpc>
                <a:spcPct val="90000"/>
              </a:lnSpc>
              <a:spcBef>
                <a:spcPts val="1000"/>
              </a:spcBef>
              <a:spcAft>
                <a:spcPts val="0"/>
              </a:spcAft>
              <a:buClr>
                <a:schemeClr val="dk1"/>
              </a:buClr>
              <a:buSzPts val="2400"/>
              <a:buChar char="•"/>
            </a:pPr>
            <a:r>
              <a:rPr lang="en-US"/>
              <a:t>C</a:t>
            </a:r>
            <a:r>
              <a:rPr lang="en-US" sz="2400"/>
              <a:t>ompatibility</a:t>
            </a:r>
            <a:r>
              <a:rPr lang="en-US" sz="2400"/>
              <a:t> with </a:t>
            </a:r>
            <a:r>
              <a:rPr lang="en-US"/>
              <a:t>commercial</a:t>
            </a:r>
            <a:r>
              <a:rPr lang="en-US"/>
              <a:t> </a:t>
            </a:r>
            <a:r>
              <a:rPr lang="en-US" sz="2400"/>
              <a:t>photodetectors</a:t>
            </a:r>
            <a:endParaRPr sz="2400"/>
          </a:p>
          <a:p>
            <a:pPr indent="-228600" lvl="1" marL="685800" rtl="0" algn="l">
              <a:lnSpc>
                <a:spcPct val="90000"/>
              </a:lnSpc>
              <a:spcBef>
                <a:spcPts val="1000"/>
              </a:spcBef>
              <a:spcAft>
                <a:spcPts val="0"/>
              </a:spcAft>
              <a:buSzPts val="1800"/>
              <a:buChar char="•"/>
            </a:pPr>
            <a:r>
              <a:rPr lang="en-US"/>
              <a:t>Ability to find low-power laser diodes</a:t>
            </a:r>
            <a:endParaRPr/>
          </a:p>
          <a:p>
            <a:pPr indent="-228600" lvl="1" marL="685800" rtl="0" algn="l">
              <a:lnSpc>
                <a:spcPct val="90000"/>
              </a:lnSpc>
              <a:spcBef>
                <a:spcPts val="1000"/>
              </a:spcBef>
              <a:spcAft>
                <a:spcPts val="0"/>
              </a:spcAft>
              <a:buSzPts val="1800"/>
              <a:buChar char="•"/>
            </a:pPr>
            <a:r>
              <a:rPr lang="en-US"/>
              <a:t>Cost of related components</a:t>
            </a:r>
            <a:endParaRPr/>
          </a:p>
          <a:p>
            <a:pPr indent="-266700" lvl="0" marL="228600" rtl="0" algn="l">
              <a:lnSpc>
                <a:spcPct val="90000"/>
              </a:lnSpc>
              <a:spcBef>
                <a:spcPts val="1000"/>
              </a:spcBef>
              <a:spcAft>
                <a:spcPts val="1000"/>
              </a:spcAft>
              <a:buSzPts val="2400"/>
              <a:buChar char="•"/>
            </a:pPr>
            <a:r>
              <a:rPr lang="en-US"/>
              <a:t>We chose 940 nm as the wavelength</a:t>
            </a:r>
            <a:endParaRPr/>
          </a:p>
        </p:txBody>
      </p:sp>
      <p:pic>
        <p:nvPicPr>
          <p:cNvPr id="328" name="Google Shape;328;p21"/>
          <p:cNvPicPr preferRelativeResize="0"/>
          <p:nvPr/>
        </p:nvPicPr>
        <p:blipFill rotWithShape="1">
          <a:blip r:embed="rId3">
            <a:alphaModFix/>
          </a:blip>
          <a:srcRect b="0" l="0" r="0" t="4379"/>
          <a:stretch/>
        </p:blipFill>
        <p:spPr>
          <a:xfrm>
            <a:off x="7324125" y="3434525"/>
            <a:ext cx="4654475" cy="3423475"/>
          </a:xfrm>
          <a:prstGeom prst="rect">
            <a:avLst/>
          </a:prstGeom>
          <a:noFill/>
          <a:ln>
            <a:noFill/>
          </a:ln>
        </p:spPr>
      </p:pic>
      <p:pic>
        <p:nvPicPr>
          <p:cNvPr id="329" name="Google Shape;329;p21"/>
          <p:cNvPicPr preferRelativeResize="0"/>
          <p:nvPr/>
        </p:nvPicPr>
        <p:blipFill rotWithShape="1">
          <a:blip r:embed="rId4">
            <a:alphaModFix/>
          </a:blip>
          <a:srcRect b="9307" l="7270" r="0" t="10525"/>
          <a:stretch/>
        </p:blipFill>
        <p:spPr>
          <a:xfrm>
            <a:off x="10636150" y="0"/>
            <a:ext cx="1533777" cy="1768074"/>
          </a:xfrm>
          <a:prstGeom prst="rect">
            <a:avLst/>
          </a:prstGeom>
          <a:noFill/>
          <a:ln>
            <a:noFill/>
          </a:ln>
        </p:spPr>
      </p:pic>
      <p:sp>
        <p:nvSpPr>
          <p:cNvPr id="330" name="Google Shape;330;p21"/>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Laser Diode Selection</a:t>
            </a:r>
            <a:endParaRPr/>
          </a:p>
        </p:txBody>
      </p:sp>
      <p:sp>
        <p:nvSpPr>
          <p:cNvPr id="337" name="Google Shape;337;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41934" lvl="0" marL="228600" rtl="0" algn="l">
              <a:lnSpc>
                <a:spcPct val="90000"/>
              </a:lnSpc>
              <a:spcBef>
                <a:spcPts val="0"/>
              </a:spcBef>
              <a:spcAft>
                <a:spcPts val="0"/>
              </a:spcAft>
              <a:buClr>
                <a:schemeClr val="dk1"/>
              </a:buClr>
              <a:buSzPts val="2800"/>
              <a:buChar char="•"/>
            </a:pPr>
            <a:r>
              <a:rPr lang="en-US"/>
              <a:t>There are not many low-power 940 nm laser diodes available</a:t>
            </a:r>
            <a:endParaRPr/>
          </a:p>
          <a:p>
            <a:pPr indent="-241934" lvl="0" marL="228600" rtl="0" algn="l">
              <a:lnSpc>
                <a:spcPct val="90000"/>
              </a:lnSpc>
              <a:spcBef>
                <a:spcPts val="1000"/>
              </a:spcBef>
              <a:spcAft>
                <a:spcPts val="0"/>
              </a:spcAft>
              <a:buClr>
                <a:schemeClr val="dk1"/>
              </a:buClr>
              <a:buSzPts val="2800"/>
              <a:buChar char="•"/>
            </a:pPr>
            <a:r>
              <a:rPr lang="en-US"/>
              <a:t>RPMC Laser </a:t>
            </a:r>
            <a:r>
              <a:rPr lang="en-US"/>
              <a:t>VD-0940C-008M-1C-410 ($13 each)</a:t>
            </a:r>
            <a:endParaRPr/>
          </a:p>
          <a:p>
            <a:pPr indent="-228600" lvl="1" marL="685800" rtl="0" algn="l">
              <a:lnSpc>
                <a:spcPct val="90000"/>
              </a:lnSpc>
              <a:spcBef>
                <a:spcPts val="1000"/>
              </a:spcBef>
              <a:spcAft>
                <a:spcPts val="0"/>
              </a:spcAft>
              <a:buSzPts val="1800"/>
              <a:buChar char="•"/>
            </a:pPr>
            <a:r>
              <a:rPr lang="en-US"/>
              <a:t>940nm 8mW VCSEL diode</a:t>
            </a:r>
            <a:endParaRPr/>
          </a:p>
          <a:p>
            <a:pPr indent="-228600" lvl="1" marL="685800" rtl="0" algn="l">
              <a:lnSpc>
                <a:spcPct val="90000"/>
              </a:lnSpc>
              <a:spcBef>
                <a:spcPts val="1000"/>
              </a:spcBef>
              <a:spcAft>
                <a:spcPts val="0"/>
              </a:spcAft>
              <a:buSzPts val="1800"/>
              <a:buChar char="•"/>
            </a:pPr>
            <a:r>
              <a:rPr lang="en-US"/>
              <a:t>3.5mm x 3.5mm x 3.5mm in size</a:t>
            </a:r>
            <a:endParaRPr/>
          </a:p>
          <a:p>
            <a:pPr indent="-228600" lvl="1" marL="685800" rtl="0" algn="l">
              <a:lnSpc>
                <a:spcPct val="90000"/>
              </a:lnSpc>
              <a:spcBef>
                <a:spcPts val="1000"/>
              </a:spcBef>
              <a:spcAft>
                <a:spcPts val="0"/>
              </a:spcAft>
              <a:buSzPts val="1800"/>
              <a:buChar char="•"/>
            </a:pPr>
            <a:r>
              <a:rPr lang="en-US"/>
              <a:t>Built-in Collimating lens (&lt;10 mrad divergence angle)</a:t>
            </a:r>
            <a:endParaRPr/>
          </a:p>
          <a:p>
            <a:pPr indent="-228600" lvl="0" marL="228600" rtl="0" algn="l">
              <a:lnSpc>
                <a:spcPct val="90000"/>
              </a:lnSpc>
              <a:spcBef>
                <a:spcPts val="1000"/>
              </a:spcBef>
              <a:spcAft>
                <a:spcPts val="0"/>
              </a:spcAft>
              <a:buSzPts val="1800"/>
              <a:buChar char="•"/>
            </a:pPr>
            <a:r>
              <a:rPr lang="en-US"/>
              <a:t>Since laser power must be &lt;5mW, we can us</a:t>
            </a:r>
            <a:r>
              <a:rPr lang="en-US"/>
              <a:t>e:</a:t>
            </a:r>
            <a:endParaRPr/>
          </a:p>
          <a:p>
            <a:pPr indent="-228600" lvl="1" marL="685800" rtl="0" algn="l">
              <a:lnSpc>
                <a:spcPct val="90000"/>
              </a:lnSpc>
              <a:spcBef>
                <a:spcPts val="1000"/>
              </a:spcBef>
              <a:spcAft>
                <a:spcPts val="0"/>
              </a:spcAft>
              <a:buSzPts val="1800"/>
              <a:buChar char="•"/>
            </a:pPr>
            <a:r>
              <a:rPr lang="en-US"/>
              <a:t>Uncoated lenses for beam expander</a:t>
            </a:r>
            <a:endParaRPr/>
          </a:p>
          <a:p>
            <a:pPr indent="-228600" lvl="1" marL="685800" rtl="0" algn="l">
              <a:lnSpc>
                <a:spcPct val="90000"/>
              </a:lnSpc>
              <a:spcBef>
                <a:spcPts val="1000"/>
              </a:spcBef>
              <a:spcAft>
                <a:spcPts val="0"/>
              </a:spcAft>
              <a:buSzPts val="1800"/>
              <a:buChar char="•"/>
            </a:pPr>
            <a:r>
              <a:rPr lang="en-US"/>
              <a:t>Apertures</a:t>
            </a:r>
            <a:endParaRPr/>
          </a:p>
          <a:p>
            <a:pPr indent="-228600" lvl="2" marL="1143000" rtl="0" algn="l">
              <a:lnSpc>
                <a:spcPct val="90000"/>
              </a:lnSpc>
              <a:spcBef>
                <a:spcPts val="1000"/>
              </a:spcBef>
              <a:spcAft>
                <a:spcPts val="1000"/>
              </a:spcAft>
              <a:buSzPts val="1800"/>
              <a:buChar char="•"/>
            </a:pPr>
            <a:r>
              <a:rPr lang="en-US"/>
              <a:t>Reduces spot size for more accuracy while cutting optical power</a:t>
            </a:r>
            <a:endParaRPr/>
          </a:p>
        </p:txBody>
      </p:sp>
      <p:pic>
        <p:nvPicPr>
          <p:cNvPr id="338" name="Google Shape;338;p22"/>
          <p:cNvPicPr preferRelativeResize="0"/>
          <p:nvPr/>
        </p:nvPicPr>
        <p:blipFill rotWithShape="1">
          <a:blip r:embed="rId3">
            <a:alphaModFix/>
          </a:blip>
          <a:srcRect b="33315" l="29263" r="36178" t="19164"/>
          <a:stretch/>
        </p:blipFill>
        <p:spPr>
          <a:xfrm>
            <a:off x="9280950" y="3188800"/>
            <a:ext cx="2633250" cy="2941900"/>
          </a:xfrm>
          <a:prstGeom prst="rect">
            <a:avLst/>
          </a:prstGeom>
          <a:noFill/>
          <a:ln>
            <a:noFill/>
          </a:ln>
        </p:spPr>
      </p:pic>
      <p:pic>
        <p:nvPicPr>
          <p:cNvPr id="339" name="Google Shape;339;p22"/>
          <p:cNvPicPr preferRelativeResize="0"/>
          <p:nvPr/>
        </p:nvPicPr>
        <p:blipFill rotWithShape="1">
          <a:blip r:embed="rId4">
            <a:alphaModFix/>
          </a:blip>
          <a:srcRect b="9307" l="7270" r="0" t="10525"/>
          <a:stretch/>
        </p:blipFill>
        <p:spPr>
          <a:xfrm>
            <a:off x="10636150" y="0"/>
            <a:ext cx="1533777" cy="1768074"/>
          </a:xfrm>
          <a:prstGeom prst="rect">
            <a:avLst/>
          </a:prstGeom>
          <a:noFill/>
          <a:ln>
            <a:noFill/>
          </a:ln>
        </p:spPr>
      </p:pic>
      <p:sp>
        <p:nvSpPr>
          <p:cNvPr id="340" name="Google Shape;340;p22"/>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23"/>
          <p:cNvPicPr preferRelativeResize="0"/>
          <p:nvPr/>
        </p:nvPicPr>
        <p:blipFill>
          <a:blip r:embed="rId3">
            <a:alphaModFix/>
          </a:blip>
          <a:stretch>
            <a:fillRect/>
          </a:stretch>
        </p:blipFill>
        <p:spPr>
          <a:xfrm>
            <a:off x="9568675" y="2177947"/>
            <a:ext cx="1533899" cy="1321553"/>
          </a:xfrm>
          <a:prstGeom prst="rect">
            <a:avLst/>
          </a:prstGeom>
          <a:noFill/>
          <a:ln>
            <a:noFill/>
          </a:ln>
        </p:spPr>
      </p:pic>
      <p:sp>
        <p:nvSpPr>
          <p:cNvPr id="347" name="Google Shape;347;p23"/>
          <p:cNvSpPr txBox="1"/>
          <p:nvPr>
            <p:ph idx="1" type="body"/>
          </p:nvPr>
        </p:nvSpPr>
        <p:spPr>
          <a:xfrm>
            <a:off x="635375" y="1545825"/>
            <a:ext cx="9617700" cy="4881600"/>
          </a:xfrm>
          <a:prstGeom prst="rect">
            <a:avLst/>
          </a:prstGeom>
          <a:noFill/>
          <a:ln>
            <a:noFill/>
          </a:ln>
        </p:spPr>
        <p:txBody>
          <a:bodyPr anchorCtr="0" anchor="t" bIns="45700" lIns="91425" spcFirstLastPara="1" rIns="91425" wrap="square" tIns="45700">
            <a:normAutofit/>
          </a:bodyPr>
          <a:lstStyle/>
          <a:p>
            <a:pPr indent="-235584" lvl="0" marL="228600" rtl="0" algn="l">
              <a:lnSpc>
                <a:spcPct val="90000"/>
              </a:lnSpc>
              <a:spcBef>
                <a:spcPts val="0"/>
              </a:spcBef>
              <a:spcAft>
                <a:spcPts val="0"/>
              </a:spcAft>
              <a:buClr>
                <a:srgbClr val="000000"/>
              </a:buClr>
              <a:buSzPts val="2700"/>
              <a:buFont typeface="Calibri"/>
              <a:buChar char="•"/>
            </a:pPr>
            <a:r>
              <a:rPr lang="en-US" sz="2700">
                <a:solidFill>
                  <a:srgbClr val="000000"/>
                </a:solidFill>
              </a:rPr>
              <a:t>We chose to use IR receivers, which are photodiodes that:</a:t>
            </a:r>
            <a:endParaRPr sz="2700">
              <a:solidFill>
                <a:srgbClr val="000000"/>
              </a:solidFill>
            </a:endParaRPr>
          </a:p>
          <a:p>
            <a:pPr indent="-222250" lvl="1" marL="685800" rtl="0" algn="l">
              <a:lnSpc>
                <a:spcPct val="90000"/>
              </a:lnSpc>
              <a:spcBef>
                <a:spcPts val="1000"/>
              </a:spcBef>
              <a:spcAft>
                <a:spcPts val="0"/>
              </a:spcAft>
              <a:buClr>
                <a:srgbClr val="000000"/>
              </a:buClr>
              <a:buSzPts val="1700"/>
              <a:buFont typeface="Calibri"/>
              <a:buChar char="•"/>
            </a:pPr>
            <a:r>
              <a:rPr lang="en-US" sz="2300">
                <a:solidFill>
                  <a:srgbClr val="000000"/>
                </a:solidFill>
              </a:rPr>
              <a:t>Only detect modulated light</a:t>
            </a:r>
            <a:endParaRPr sz="2300">
              <a:solidFill>
                <a:srgbClr val="000000"/>
              </a:solidFill>
            </a:endParaRPr>
          </a:p>
          <a:p>
            <a:pPr indent="-222250" lvl="2" marL="1143000" rtl="0" algn="l">
              <a:lnSpc>
                <a:spcPct val="90000"/>
              </a:lnSpc>
              <a:spcBef>
                <a:spcPts val="1000"/>
              </a:spcBef>
              <a:spcAft>
                <a:spcPts val="0"/>
              </a:spcAft>
              <a:buClr>
                <a:srgbClr val="000000"/>
              </a:buClr>
              <a:buSzPts val="1700"/>
              <a:buFont typeface="Calibri"/>
              <a:buChar char="•"/>
            </a:pPr>
            <a:r>
              <a:rPr lang="en-US" sz="1900">
                <a:solidFill>
                  <a:srgbClr val="000000"/>
                </a:solidFill>
              </a:rPr>
              <a:t>Effective countermeasure against optical noise</a:t>
            </a:r>
            <a:endParaRPr sz="1900">
              <a:solidFill>
                <a:srgbClr val="000000"/>
              </a:solidFill>
            </a:endParaRPr>
          </a:p>
          <a:p>
            <a:pPr indent="-222250" lvl="1" marL="685800" rtl="0" algn="l">
              <a:lnSpc>
                <a:spcPct val="90000"/>
              </a:lnSpc>
              <a:spcBef>
                <a:spcPts val="1000"/>
              </a:spcBef>
              <a:spcAft>
                <a:spcPts val="0"/>
              </a:spcAft>
              <a:buClr>
                <a:srgbClr val="000000"/>
              </a:buClr>
              <a:buSzPts val="1700"/>
              <a:buFont typeface="Calibri"/>
              <a:buChar char="•"/>
            </a:pPr>
            <a:r>
              <a:rPr lang="en-US" sz="2300">
                <a:solidFill>
                  <a:srgbClr val="000000"/>
                </a:solidFill>
              </a:rPr>
              <a:t>Output a digital voltage signal upon </a:t>
            </a:r>
            <a:r>
              <a:rPr lang="en-US" sz="2300">
                <a:solidFill>
                  <a:srgbClr val="000000"/>
                </a:solidFill>
              </a:rPr>
              <a:t>receiving signal</a:t>
            </a:r>
            <a:endParaRPr sz="2100">
              <a:solidFill>
                <a:srgbClr val="000000"/>
              </a:solidFill>
            </a:endParaRPr>
          </a:p>
          <a:p>
            <a:pPr indent="-235584" lvl="0" marL="228600" rtl="0" algn="l">
              <a:lnSpc>
                <a:spcPct val="90000"/>
              </a:lnSpc>
              <a:spcBef>
                <a:spcPts val="1000"/>
              </a:spcBef>
              <a:spcAft>
                <a:spcPts val="0"/>
              </a:spcAft>
              <a:buClr>
                <a:srgbClr val="000000"/>
              </a:buClr>
              <a:buSzPts val="2700"/>
              <a:buFont typeface="Calibri"/>
              <a:buChar char="•"/>
            </a:pPr>
            <a:r>
              <a:rPr lang="en-US" sz="2700"/>
              <a:t>Vishay TSOP98638 IR receivers ($0.72 each)</a:t>
            </a:r>
            <a:endParaRPr sz="2700"/>
          </a:p>
          <a:p>
            <a:pPr indent="-222250" lvl="1" marL="685800" rtl="0" algn="l">
              <a:lnSpc>
                <a:spcPct val="90000"/>
              </a:lnSpc>
              <a:spcBef>
                <a:spcPts val="1000"/>
              </a:spcBef>
              <a:spcAft>
                <a:spcPts val="0"/>
              </a:spcAft>
              <a:buSzPts val="1700"/>
              <a:buFont typeface="Calibri"/>
              <a:buChar char="•"/>
            </a:pPr>
            <a:r>
              <a:rPr lang="en-US" sz="2300"/>
              <a:t>Reacts to 940nm light modulated at 38 kHz frequency</a:t>
            </a:r>
            <a:endParaRPr sz="2300"/>
          </a:p>
          <a:p>
            <a:pPr indent="-222250" lvl="2" marL="1143000" rtl="0" algn="l">
              <a:lnSpc>
                <a:spcPct val="90000"/>
              </a:lnSpc>
              <a:spcBef>
                <a:spcPts val="1000"/>
              </a:spcBef>
              <a:spcAft>
                <a:spcPts val="0"/>
              </a:spcAft>
              <a:buSzPts val="1700"/>
              <a:buFont typeface="Calibri"/>
              <a:buChar char="•"/>
            </a:pPr>
            <a:r>
              <a:rPr lang="en-US" sz="1900"/>
              <a:t>Can detect as light as weak as 0.12 mW/m</a:t>
            </a:r>
            <a:r>
              <a:rPr baseline="30000" lang="en-US" sz="1900"/>
              <a:t>2</a:t>
            </a:r>
            <a:r>
              <a:rPr lang="en-US" sz="1900"/>
              <a:t> </a:t>
            </a:r>
            <a:endParaRPr sz="1900"/>
          </a:p>
          <a:p>
            <a:pPr indent="-222250" lvl="1" marL="685800" rtl="0" algn="l">
              <a:lnSpc>
                <a:spcPct val="90000"/>
              </a:lnSpc>
              <a:spcBef>
                <a:spcPts val="1000"/>
              </a:spcBef>
              <a:spcAft>
                <a:spcPts val="0"/>
              </a:spcAft>
              <a:buSzPts val="1700"/>
              <a:buFont typeface="Calibri"/>
              <a:buChar char="•"/>
            </a:pPr>
            <a:r>
              <a:rPr lang="en-US" sz="2300"/>
              <a:t>Outputs 0.3V signal in response</a:t>
            </a:r>
            <a:endParaRPr sz="2300"/>
          </a:p>
          <a:p>
            <a:pPr indent="-222250" lvl="1" marL="685800" rtl="0" algn="l">
              <a:lnSpc>
                <a:spcPct val="90000"/>
              </a:lnSpc>
              <a:spcBef>
                <a:spcPts val="1000"/>
              </a:spcBef>
              <a:spcAft>
                <a:spcPts val="1000"/>
              </a:spcAft>
              <a:buSzPts val="1700"/>
              <a:buChar char="•"/>
            </a:pPr>
            <a:r>
              <a:rPr lang="en-US" sz="2300"/>
              <a:t>370 </a:t>
            </a:r>
            <a:r>
              <a:rPr lang="en-US" sz="2300">
                <a:solidFill>
                  <a:srgbClr val="202124"/>
                </a:solidFill>
                <a:highlight>
                  <a:srgbClr val="FFFFFF"/>
                </a:highlight>
              </a:rPr>
              <a:t>μA supply current</a:t>
            </a:r>
            <a:endParaRPr sz="2300">
              <a:solidFill>
                <a:srgbClr val="202124"/>
              </a:solidFill>
              <a:highlight>
                <a:srgbClr val="FFFFFF"/>
              </a:highlight>
            </a:endParaRPr>
          </a:p>
        </p:txBody>
      </p:sp>
      <p:sp>
        <p:nvSpPr>
          <p:cNvPr id="348" name="Google Shape;348;p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Photodetector Selection </a:t>
            </a:r>
            <a:endParaRPr/>
          </a:p>
        </p:txBody>
      </p:sp>
      <p:pic>
        <p:nvPicPr>
          <p:cNvPr id="349" name="Google Shape;349;p23"/>
          <p:cNvPicPr preferRelativeResize="0"/>
          <p:nvPr/>
        </p:nvPicPr>
        <p:blipFill rotWithShape="1">
          <a:blip r:embed="rId4">
            <a:alphaModFix/>
          </a:blip>
          <a:srcRect b="8243" l="9166" r="4440" t="7722"/>
          <a:stretch/>
        </p:blipFill>
        <p:spPr>
          <a:xfrm>
            <a:off x="8463600" y="3463775"/>
            <a:ext cx="3390350" cy="2849450"/>
          </a:xfrm>
          <a:prstGeom prst="rect">
            <a:avLst/>
          </a:prstGeom>
          <a:noFill/>
          <a:ln>
            <a:noFill/>
          </a:ln>
        </p:spPr>
      </p:pic>
      <p:pic>
        <p:nvPicPr>
          <p:cNvPr id="350" name="Google Shape;350;p23"/>
          <p:cNvPicPr preferRelativeResize="0"/>
          <p:nvPr/>
        </p:nvPicPr>
        <p:blipFill rotWithShape="1">
          <a:blip r:embed="rId5">
            <a:alphaModFix/>
          </a:blip>
          <a:srcRect b="9307" l="7270" r="0" t="10525"/>
          <a:stretch/>
        </p:blipFill>
        <p:spPr>
          <a:xfrm>
            <a:off x="10636150" y="0"/>
            <a:ext cx="1533777" cy="1768074"/>
          </a:xfrm>
          <a:prstGeom prst="rect">
            <a:avLst/>
          </a:prstGeom>
          <a:noFill/>
          <a:ln>
            <a:noFill/>
          </a:ln>
        </p:spPr>
      </p:pic>
      <p:sp>
        <p:nvSpPr>
          <p:cNvPr id="351" name="Google Shape;351;p23"/>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1dbf9dd0f46_2_2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Target Board LED Selection</a:t>
            </a:r>
            <a:endParaRPr/>
          </a:p>
        </p:txBody>
      </p:sp>
      <p:pic>
        <p:nvPicPr>
          <p:cNvPr id="358" name="Google Shape;358;g1dbf9dd0f46_2_20"/>
          <p:cNvPicPr preferRelativeResize="0"/>
          <p:nvPr/>
        </p:nvPicPr>
        <p:blipFill rotWithShape="1">
          <a:blip r:embed="rId3">
            <a:alphaModFix/>
          </a:blip>
          <a:srcRect b="27110" l="75071" r="1940" t="19447"/>
          <a:stretch/>
        </p:blipFill>
        <p:spPr>
          <a:xfrm rot="-5400000">
            <a:off x="10322625" y="2590800"/>
            <a:ext cx="2067051" cy="1627550"/>
          </a:xfrm>
          <a:prstGeom prst="rect">
            <a:avLst/>
          </a:prstGeom>
          <a:noFill/>
          <a:ln>
            <a:noFill/>
          </a:ln>
        </p:spPr>
      </p:pic>
      <p:pic>
        <p:nvPicPr>
          <p:cNvPr id="359" name="Google Shape;359;g1dbf9dd0f46_2_20"/>
          <p:cNvPicPr preferRelativeResize="0"/>
          <p:nvPr/>
        </p:nvPicPr>
        <p:blipFill rotWithShape="1">
          <a:blip r:embed="rId3">
            <a:alphaModFix/>
          </a:blip>
          <a:srcRect b="26079" l="0" r="76050" t="16940"/>
          <a:stretch/>
        </p:blipFill>
        <p:spPr>
          <a:xfrm rot="-5400000">
            <a:off x="10305212" y="4603887"/>
            <a:ext cx="2077751" cy="1649575"/>
          </a:xfrm>
          <a:prstGeom prst="rect">
            <a:avLst/>
          </a:prstGeom>
          <a:noFill/>
          <a:ln>
            <a:noFill/>
          </a:ln>
        </p:spPr>
      </p:pic>
      <p:pic>
        <p:nvPicPr>
          <p:cNvPr id="360" name="Google Shape;360;g1dbf9dd0f46_2_20"/>
          <p:cNvPicPr preferRelativeResize="0"/>
          <p:nvPr/>
        </p:nvPicPr>
        <p:blipFill>
          <a:blip r:embed="rId4">
            <a:alphaModFix/>
          </a:blip>
          <a:stretch>
            <a:fillRect/>
          </a:stretch>
        </p:blipFill>
        <p:spPr>
          <a:xfrm>
            <a:off x="6398050" y="4215750"/>
            <a:ext cx="4023550" cy="2510800"/>
          </a:xfrm>
          <a:prstGeom prst="rect">
            <a:avLst/>
          </a:prstGeom>
          <a:noFill/>
          <a:ln>
            <a:noFill/>
          </a:ln>
        </p:spPr>
      </p:pic>
      <p:sp>
        <p:nvSpPr>
          <p:cNvPr id="361" name="Google Shape;361;g1dbf9dd0f46_2_20"/>
          <p:cNvSpPr txBox="1"/>
          <p:nvPr>
            <p:ph idx="1" type="body"/>
          </p:nvPr>
        </p:nvSpPr>
        <p:spPr>
          <a:xfrm>
            <a:off x="793550" y="1772050"/>
            <a:ext cx="10687200" cy="4351200"/>
          </a:xfrm>
          <a:prstGeom prst="rect">
            <a:avLst/>
          </a:prstGeom>
        </p:spPr>
        <p:txBody>
          <a:bodyPr anchorCtr="0" anchor="t" bIns="45700" lIns="91425" spcFirstLastPara="1" rIns="91425" wrap="square" tIns="45700">
            <a:normAutofit/>
          </a:bodyPr>
          <a:lstStyle/>
          <a:p>
            <a:pPr indent="-342900" lvl="0" marL="457200" rtl="0" algn="l">
              <a:spcBef>
                <a:spcPts val="0"/>
              </a:spcBef>
              <a:spcAft>
                <a:spcPts val="0"/>
              </a:spcAft>
              <a:buSzPts val="1800"/>
              <a:buChar char="•"/>
            </a:pPr>
            <a:r>
              <a:rPr lang="en-US"/>
              <a:t>Still deciding on a couple of different options</a:t>
            </a:r>
            <a:endParaRPr/>
          </a:p>
          <a:p>
            <a:pPr indent="-342900" lvl="1" marL="914400" rtl="0" algn="l">
              <a:spcBef>
                <a:spcPts val="1000"/>
              </a:spcBef>
              <a:spcAft>
                <a:spcPts val="0"/>
              </a:spcAft>
              <a:buSzPts val="1800"/>
              <a:buChar char="•"/>
            </a:pPr>
            <a:r>
              <a:rPr lang="en-US"/>
              <a:t>Singular LEDs</a:t>
            </a:r>
            <a:endParaRPr/>
          </a:p>
          <a:p>
            <a:pPr indent="-342900" lvl="2" marL="1371600" rtl="0" algn="l">
              <a:spcBef>
                <a:spcPts val="1000"/>
              </a:spcBef>
              <a:spcAft>
                <a:spcPts val="0"/>
              </a:spcAft>
              <a:buSzPts val="1800"/>
              <a:buChar char="•"/>
            </a:pPr>
            <a:r>
              <a:rPr lang="en-US"/>
              <a:t>Ideal but may be difficult to implement/set up</a:t>
            </a:r>
            <a:endParaRPr/>
          </a:p>
          <a:p>
            <a:pPr indent="-342900" lvl="1" marL="914400" rtl="0" algn="l">
              <a:spcBef>
                <a:spcPts val="1000"/>
              </a:spcBef>
              <a:spcAft>
                <a:spcPts val="0"/>
              </a:spcAft>
              <a:buSzPts val="1800"/>
              <a:buChar char="•"/>
            </a:pPr>
            <a:r>
              <a:rPr lang="en-US"/>
              <a:t>LED Strips</a:t>
            </a:r>
            <a:endParaRPr/>
          </a:p>
          <a:p>
            <a:pPr indent="-342900" lvl="2" marL="1371600" rtl="0" algn="l">
              <a:spcBef>
                <a:spcPts val="1000"/>
              </a:spcBef>
              <a:spcAft>
                <a:spcPts val="0"/>
              </a:spcAft>
              <a:buSzPts val="1800"/>
              <a:buChar char="•"/>
            </a:pPr>
            <a:r>
              <a:rPr lang="en-US"/>
              <a:t>Pre-made, but energy may be wasted due to high viewing angle</a:t>
            </a:r>
            <a:endParaRPr/>
          </a:p>
          <a:p>
            <a:pPr indent="-342900" lvl="1" marL="914400" rtl="0" algn="l">
              <a:spcBef>
                <a:spcPts val="1000"/>
              </a:spcBef>
              <a:spcAft>
                <a:spcPts val="0"/>
              </a:spcAft>
              <a:buSzPts val="1800"/>
              <a:buChar char="•"/>
            </a:pPr>
            <a:r>
              <a:rPr lang="en-US"/>
              <a:t>LED Matrix</a:t>
            </a:r>
            <a:endParaRPr/>
          </a:p>
          <a:p>
            <a:pPr indent="-342900" lvl="2" marL="1371600" rtl="0" algn="l">
              <a:spcBef>
                <a:spcPts val="1000"/>
              </a:spcBef>
              <a:spcAft>
                <a:spcPts val="0"/>
              </a:spcAft>
              <a:buSzPts val="1800"/>
              <a:buChar char="•"/>
            </a:pPr>
            <a:r>
              <a:rPr lang="en-US"/>
              <a:t>May be challenging to program</a:t>
            </a:r>
            <a:endParaRPr/>
          </a:p>
          <a:p>
            <a:pPr indent="-342900" lvl="2" marL="1371600" rtl="0" algn="l">
              <a:spcBef>
                <a:spcPts val="1000"/>
              </a:spcBef>
              <a:spcAft>
                <a:spcPts val="1000"/>
              </a:spcAft>
              <a:buSzPts val="1800"/>
              <a:buChar char="•"/>
            </a:pPr>
            <a:r>
              <a:rPr lang="en-US"/>
              <a:t>If pre-made, same problem as strips</a:t>
            </a:r>
            <a:endParaRPr/>
          </a:p>
        </p:txBody>
      </p:sp>
      <p:pic>
        <p:nvPicPr>
          <p:cNvPr id="362" name="Google Shape;362;g1dbf9dd0f46_2_20"/>
          <p:cNvPicPr preferRelativeResize="0"/>
          <p:nvPr/>
        </p:nvPicPr>
        <p:blipFill>
          <a:blip r:embed="rId5">
            <a:alphaModFix/>
          </a:blip>
          <a:stretch>
            <a:fillRect/>
          </a:stretch>
        </p:blipFill>
        <p:spPr>
          <a:xfrm>
            <a:off x="10748993" y="0"/>
            <a:ext cx="1375369" cy="1833825"/>
          </a:xfrm>
          <a:prstGeom prst="rect">
            <a:avLst/>
          </a:prstGeom>
          <a:noFill/>
          <a:ln>
            <a:noFill/>
          </a:ln>
        </p:spPr>
      </p:pic>
      <p:sp>
        <p:nvSpPr>
          <p:cNvPr id="363" name="Google Shape;363;g1dbf9dd0f46_2_20"/>
          <p:cNvSpPr txBox="1"/>
          <p:nvPr/>
        </p:nvSpPr>
        <p:spPr>
          <a:xfrm>
            <a:off x="10749000" y="1756300"/>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
        <p:nvSpPr>
          <p:cNvPr id="364" name="Google Shape;364;g1dbf9dd0f46_2_20"/>
          <p:cNvSpPr txBox="1"/>
          <p:nvPr/>
        </p:nvSpPr>
        <p:spPr>
          <a:xfrm>
            <a:off x="10802325" y="5636225"/>
            <a:ext cx="126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45 </a:t>
            </a:r>
            <a:r>
              <a:rPr lang="en-US">
                <a:latin typeface="Calibri"/>
                <a:ea typeface="Calibri"/>
                <a:cs typeface="Calibri"/>
                <a:sym typeface="Calibri"/>
              </a:rPr>
              <a:t>degree viewing angle</a:t>
            </a:r>
            <a:endParaRPr>
              <a:latin typeface="Calibri"/>
              <a:ea typeface="Calibri"/>
              <a:cs typeface="Calibri"/>
              <a:sym typeface="Calibri"/>
            </a:endParaRPr>
          </a:p>
        </p:txBody>
      </p:sp>
      <p:sp>
        <p:nvSpPr>
          <p:cNvPr id="365" name="Google Shape;365;g1dbf9dd0f46_2_20"/>
          <p:cNvSpPr txBox="1"/>
          <p:nvPr/>
        </p:nvSpPr>
        <p:spPr>
          <a:xfrm>
            <a:off x="10579700" y="4011625"/>
            <a:ext cx="126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120</a:t>
            </a:r>
            <a:r>
              <a:rPr lang="en-US">
                <a:latin typeface="Calibri"/>
                <a:ea typeface="Calibri"/>
                <a:cs typeface="Calibri"/>
                <a:sym typeface="Calibri"/>
              </a:rPr>
              <a:t> degree viewing angle</a:t>
            </a:r>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g1dbf9dd0f46_2_26"/>
          <p:cNvPicPr preferRelativeResize="0"/>
          <p:nvPr/>
        </p:nvPicPr>
        <p:blipFill>
          <a:blip r:embed="rId3">
            <a:alphaModFix/>
          </a:blip>
          <a:stretch>
            <a:fillRect/>
          </a:stretch>
        </p:blipFill>
        <p:spPr>
          <a:xfrm>
            <a:off x="9927325" y="2024125"/>
            <a:ext cx="2089725" cy="2089725"/>
          </a:xfrm>
          <a:prstGeom prst="rect">
            <a:avLst/>
          </a:prstGeom>
          <a:noFill/>
          <a:ln>
            <a:noFill/>
          </a:ln>
        </p:spPr>
      </p:pic>
      <p:sp>
        <p:nvSpPr>
          <p:cNvPr id="372" name="Google Shape;372;g1dbf9dd0f46_2_2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IR Flashlight LED Selection	</a:t>
            </a:r>
            <a:endParaRPr/>
          </a:p>
        </p:txBody>
      </p:sp>
      <p:sp>
        <p:nvSpPr>
          <p:cNvPr id="373" name="Google Shape;373;g1dbf9dd0f46_2_26"/>
          <p:cNvSpPr txBox="1"/>
          <p:nvPr>
            <p:ph idx="1" type="body"/>
          </p:nvPr>
        </p:nvSpPr>
        <p:spPr>
          <a:xfrm>
            <a:off x="838200" y="181597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Only needed to worry about the optical power and wavelength</a:t>
            </a:r>
            <a:endParaRPr/>
          </a:p>
          <a:p>
            <a:pPr indent="-342900" lvl="1" marL="914400" rtl="0" algn="l">
              <a:spcBef>
                <a:spcPts val="1000"/>
              </a:spcBef>
              <a:spcAft>
                <a:spcPts val="0"/>
              </a:spcAft>
              <a:buSzPts val="1800"/>
              <a:buChar char="•"/>
            </a:pPr>
            <a:r>
              <a:rPr lang="en-US"/>
              <a:t>Flashlight lens system will change the angle of the light</a:t>
            </a:r>
            <a:endParaRPr/>
          </a:p>
          <a:p>
            <a:pPr indent="-342900" lvl="1" marL="914400" rtl="0" algn="l">
              <a:spcBef>
                <a:spcPts val="1000"/>
              </a:spcBef>
              <a:spcAft>
                <a:spcPts val="0"/>
              </a:spcAft>
              <a:buSzPts val="1800"/>
              <a:buChar char="•"/>
            </a:pPr>
            <a:r>
              <a:rPr lang="en-US"/>
              <a:t>Wavelength must be detectable by </a:t>
            </a:r>
            <a:r>
              <a:rPr lang="en-US"/>
              <a:t>CMOS camera</a:t>
            </a:r>
            <a:endParaRPr/>
          </a:p>
          <a:p>
            <a:pPr indent="-342900" lvl="0" marL="457200" rtl="0" algn="l">
              <a:spcBef>
                <a:spcPts val="1000"/>
              </a:spcBef>
              <a:spcAft>
                <a:spcPts val="0"/>
              </a:spcAft>
              <a:buSzPts val="1800"/>
              <a:buChar char="•"/>
            </a:pPr>
            <a:r>
              <a:rPr lang="en-US"/>
              <a:t>Osram Opto </a:t>
            </a:r>
            <a:r>
              <a:rPr lang="en-US"/>
              <a:t>SFH 4555 ($0.49)</a:t>
            </a:r>
            <a:endParaRPr/>
          </a:p>
          <a:p>
            <a:pPr indent="-342900" lvl="1" marL="914400" rtl="0" algn="l">
              <a:spcBef>
                <a:spcPts val="1000"/>
              </a:spcBef>
              <a:spcAft>
                <a:spcPts val="0"/>
              </a:spcAft>
              <a:buSzPts val="1800"/>
              <a:buChar char="•"/>
            </a:pPr>
            <a:r>
              <a:rPr lang="en-US"/>
              <a:t>860 nm Through Hole LED</a:t>
            </a:r>
            <a:endParaRPr/>
          </a:p>
          <a:p>
            <a:pPr indent="-342900" lvl="1" marL="914400" rtl="0" algn="l">
              <a:spcBef>
                <a:spcPts val="1000"/>
              </a:spcBef>
              <a:spcAft>
                <a:spcPts val="1000"/>
              </a:spcAft>
              <a:buSzPts val="1800"/>
              <a:buChar char="•"/>
            </a:pPr>
            <a:r>
              <a:rPr lang="en-US"/>
              <a:t>550mW/sr @ 100mA</a:t>
            </a:r>
            <a:endParaRPr/>
          </a:p>
        </p:txBody>
      </p:sp>
      <p:pic>
        <p:nvPicPr>
          <p:cNvPr id="374" name="Google Shape;374;g1dbf9dd0f46_2_26"/>
          <p:cNvPicPr preferRelativeResize="0"/>
          <p:nvPr/>
        </p:nvPicPr>
        <p:blipFill>
          <a:blip r:embed="rId4">
            <a:alphaModFix/>
          </a:blip>
          <a:stretch>
            <a:fillRect/>
          </a:stretch>
        </p:blipFill>
        <p:spPr>
          <a:xfrm>
            <a:off x="5888225" y="4316250"/>
            <a:ext cx="6224525" cy="2430675"/>
          </a:xfrm>
          <a:prstGeom prst="rect">
            <a:avLst/>
          </a:prstGeom>
          <a:noFill/>
          <a:ln>
            <a:noFill/>
          </a:ln>
        </p:spPr>
      </p:pic>
      <p:sp>
        <p:nvSpPr>
          <p:cNvPr id="375" name="Google Shape;375;g1dbf9dd0f46_2_26"/>
          <p:cNvSpPr txBox="1"/>
          <p:nvPr/>
        </p:nvSpPr>
        <p:spPr>
          <a:xfrm>
            <a:off x="7627725" y="3839250"/>
            <a:ext cx="36345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latin typeface="Calibri"/>
                <a:ea typeface="Calibri"/>
                <a:cs typeface="Calibri"/>
                <a:sym typeface="Calibri"/>
              </a:rPr>
              <a:t>CMOS Spectral Sensitivity</a:t>
            </a:r>
            <a:endParaRPr b="1" sz="1900">
              <a:latin typeface="Calibri"/>
              <a:ea typeface="Calibri"/>
              <a:cs typeface="Calibri"/>
              <a:sym typeface="Calibri"/>
            </a:endParaRPr>
          </a:p>
        </p:txBody>
      </p:sp>
      <p:pic>
        <p:nvPicPr>
          <p:cNvPr id="376" name="Google Shape;376;g1dbf9dd0f46_2_26"/>
          <p:cNvPicPr preferRelativeResize="0"/>
          <p:nvPr/>
        </p:nvPicPr>
        <p:blipFill>
          <a:blip r:embed="rId5">
            <a:alphaModFix/>
          </a:blip>
          <a:stretch>
            <a:fillRect/>
          </a:stretch>
        </p:blipFill>
        <p:spPr>
          <a:xfrm>
            <a:off x="10748993" y="0"/>
            <a:ext cx="1375369" cy="1833825"/>
          </a:xfrm>
          <a:prstGeom prst="rect">
            <a:avLst/>
          </a:prstGeom>
          <a:noFill/>
          <a:ln>
            <a:noFill/>
          </a:ln>
        </p:spPr>
      </p:pic>
      <p:sp>
        <p:nvSpPr>
          <p:cNvPr id="377" name="Google Shape;377;g1dbf9dd0f46_2_26"/>
          <p:cNvSpPr txBox="1"/>
          <p:nvPr/>
        </p:nvSpPr>
        <p:spPr>
          <a:xfrm>
            <a:off x="10749000" y="1756300"/>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1dbf9dd0f46_2_54"/>
          <p:cNvPicPr preferRelativeResize="0"/>
          <p:nvPr/>
        </p:nvPicPr>
        <p:blipFill>
          <a:blip r:embed="rId3">
            <a:alphaModFix/>
          </a:blip>
          <a:stretch>
            <a:fillRect/>
          </a:stretch>
        </p:blipFill>
        <p:spPr>
          <a:xfrm>
            <a:off x="9773373" y="4799748"/>
            <a:ext cx="2269625" cy="1955450"/>
          </a:xfrm>
          <a:prstGeom prst="rect">
            <a:avLst/>
          </a:prstGeom>
          <a:noFill/>
          <a:ln>
            <a:noFill/>
          </a:ln>
        </p:spPr>
      </p:pic>
      <p:sp>
        <p:nvSpPr>
          <p:cNvPr id="384" name="Google Shape;384;g1dbf9dd0f46_2_54"/>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CMOS Camera and LCD Display</a:t>
            </a:r>
            <a:endParaRPr/>
          </a:p>
        </p:txBody>
      </p:sp>
      <p:sp>
        <p:nvSpPr>
          <p:cNvPr id="385" name="Google Shape;385;g1dbf9dd0f46_2_54"/>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0"/>
              </a:spcBef>
              <a:spcAft>
                <a:spcPts val="0"/>
              </a:spcAft>
              <a:buSzPts val="1800"/>
              <a:buChar char="•"/>
            </a:pPr>
            <a:r>
              <a:rPr lang="en-US"/>
              <a:t>We used analog video transmission</a:t>
            </a:r>
            <a:endParaRPr/>
          </a:p>
          <a:p>
            <a:pPr indent="-342900" lvl="1" marL="914400" rtl="0" algn="l">
              <a:spcBef>
                <a:spcPts val="1000"/>
              </a:spcBef>
              <a:spcAft>
                <a:spcPts val="0"/>
              </a:spcAft>
              <a:buSzPts val="1800"/>
              <a:buChar char="•"/>
            </a:pPr>
            <a:r>
              <a:rPr lang="en-US"/>
              <a:t>Digital requires extra computing device (Raspberry Pi) just to send video</a:t>
            </a:r>
            <a:endParaRPr/>
          </a:p>
          <a:p>
            <a:pPr indent="-342900" lvl="0" marL="457200" rtl="0" algn="l">
              <a:spcBef>
                <a:spcPts val="1000"/>
              </a:spcBef>
              <a:spcAft>
                <a:spcPts val="0"/>
              </a:spcAft>
              <a:buSzPts val="1800"/>
              <a:buChar char="•"/>
            </a:pPr>
            <a:r>
              <a:rPr lang="en-US"/>
              <a:t>Needed best image quality, no IR filter, and good light gathering</a:t>
            </a:r>
            <a:endParaRPr/>
          </a:p>
          <a:p>
            <a:pPr indent="-342900" lvl="0" marL="457200" rtl="0" algn="l">
              <a:spcBef>
                <a:spcPts val="1000"/>
              </a:spcBef>
              <a:spcAft>
                <a:spcPts val="0"/>
              </a:spcAft>
              <a:buSzPts val="1800"/>
              <a:buChar char="•"/>
            </a:pPr>
            <a:r>
              <a:rPr lang="en-US"/>
              <a:t>PixelMan PMD2A Camera ($40)</a:t>
            </a:r>
            <a:endParaRPr/>
          </a:p>
          <a:p>
            <a:pPr indent="-342900" lvl="1" marL="914400" rtl="0" algn="l">
              <a:spcBef>
                <a:spcPts val="1000"/>
              </a:spcBef>
              <a:spcAft>
                <a:spcPts val="0"/>
              </a:spcAft>
              <a:buSzPts val="1800"/>
              <a:buChar char="•"/>
            </a:pPr>
            <a:r>
              <a:rPr lang="en-US"/>
              <a:t>F/1.4 lens system and 1/2.7 inch color CMOS designed for low-light</a:t>
            </a:r>
            <a:endParaRPr/>
          </a:p>
          <a:p>
            <a:pPr indent="-342900" lvl="1" marL="914400" rtl="0" algn="l">
              <a:spcBef>
                <a:spcPts val="1000"/>
              </a:spcBef>
              <a:spcAft>
                <a:spcPts val="0"/>
              </a:spcAft>
              <a:buSzPts val="1800"/>
              <a:buChar char="•"/>
            </a:pPr>
            <a:r>
              <a:rPr lang="en-US"/>
              <a:t>1080p with 170 degree FOV</a:t>
            </a:r>
            <a:endParaRPr/>
          </a:p>
          <a:p>
            <a:pPr indent="-342900" lvl="0" marL="457200" rtl="0" algn="l">
              <a:spcBef>
                <a:spcPts val="1000"/>
              </a:spcBef>
              <a:spcAft>
                <a:spcPts val="1000"/>
              </a:spcAft>
              <a:buSzPts val="1800"/>
              <a:buChar char="•"/>
            </a:pPr>
            <a:r>
              <a:rPr lang="en-US"/>
              <a:t>Padarsey 5 inch TFT LCD Color Monitor ($25)</a:t>
            </a:r>
            <a:endParaRPr/>
          </a:p>
        </p:txBody>
      </p:sp>
      <p:pic>
        <p:nvPicPr>
          <p:cNvPr id="386" name="Google Shape;386;g1dbf9dd0f46_2_54"/>
          <p:cNvPicPr preferRelativeResize="0"/>
          <p:nvPr/>
        </p:nvPicPr>
        <p:blipFill rotWithShape="1">
          <a:blip r:embed="rId4">
            <a:alphaModFix/>
          </a:blip>
          <a:srcRect b="44894" l="0" r="0" t="0"/>
          <a:stretch/>
        </p:blipFill>
        <p:spPr>
          <a:xfrm>
            <a:off x="7391175" y="5209698"/>
            <a:ext cx="2213950" cy="1593798"/>
          </a:xfrm>
          <a:prstGeom prst="rect">
            <a:avLst/>
          </a:prstGeom>
          <a:noFill/>
          <a:ln>
            <a:noFill/>
          </a:ln>
        </p:spPr>
      </p:pic>
      <p:pic>
        <p:nvPicPr>
          <p:cNvPr id="387" name="Google Shape;387;g1dbf9dd0f46_2_54"/>
          <p:cNvPicPr preferRelativeResize="0"/>
          <p:nvPr/>
        </p:nvPicPr>
        <p:blipFill>
          <a:blip r:embed="rId5">
            <a:alphaModFix/>
          </a:blip>
          <a:stretch>
            <a:fillRect/>
          </a:stretch>
        </p:blipFill>
        <p:spPr>
          <a:xfrm>
            <a:off x="10748993" y="0"/>
            <a:ext cx="1375369" cy="1833825"/>
          </a:xfrm>
          <a:prstGeom prst="rect">
            <a:avLst/>
          </a:prstGeom>
          <a:noFill/>
          <a:ln>
            <a:noFill/>
          </a:ln>
        </p:spPr>
      </p:pic>
      <p:sp>
        <p:nvSpPr>
          <p:cNvPr id="388" name="Google Shape;388;g1dbf9dd0f46_2_54"/>
          <p:cNvSpPr txBox="1"/>
          <p:nvPr/>
        </p:nvSpPr>
        <p:spPr>
          <a:xfrm>
            <a:off x="10749000" y="1756300"/>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Goals</a:t>
            </a:r>
            <a:endParaRPr/>
          </a:p>
        </p:txBody>
      </p:sp>
      <p:pic>
        <p:nvPicPr>
          <p:cNvPr id="107" name="Google Shape;107;p2"/>
          <p:cNvPicPr preferRelativeResize="0"/>
          <p:nvPr/>
        </p:nvPicPr>
        <p:blipFill>
          <a:blip r:embed="rId3">
            <a:alphaModFix/>
          </a:blip>
          <a:stretch>
            <a:fillRect/>
          </a:stretch>
        </p:blipFill>
        <p:spPr>
          <a:xfrm>
            <a:off x="3020025" y="4492400"/>
            <a:ext cx="6822299" cy="2288925"/>
          </a:xfrm>
          <a:prstGeom prst="rect">
            <a:avLst/>
          </a:prstGeom>
          <a:noFill/>
          <a:ln>
            <a:noFill/>
          </a:ln>
        </p:spPr>
      </p:pic>
      <p:sp>
        <p:nvSpPr>
          <p:cNvPr id="108" name="Google Shape;108;p2"/>
          <p:cNvSpPr txBox="1"/>
          <p:nvPr>
            <p:ph idx="1" type="body"/>
          </p:nvPr>
        </p:nvSpPr>
        <p:spPr>
          <a:xfrm>
            <a:off x="838200" y="1690700"/>
            <a:ext cx="95757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Create a laser-target shooting system that gives immediate feedback to where a shot is made via LEDs</a:t>
            </a:r>
            <a:endParaRPr/>
          </a:p>
          <a:p>
            <a:pPr indent="-165100" lvl="0" marL="228600" rtl="0" algn="l">
              <a:lnSpc>
                <a:spcPct val="90000"/>
              </a:lnSpc>
              <a:spcBef>
                <a:spcPts val="1000"/>
              </a:spcBef>
              <a:spcAft>
                <a:spcPts val="0"/>
              </a:spcAft>
              <a:buSzPts val="1800"/>
              <a:buChar char="•"/>
            </a:pPr>
            <a:r>
              <a:rPr lang="en-US"/>
              <a:t>Portable system usable in </a:t>
            </a:r>
            <a:r>
              <a:rPr lang="en-US"/>
              <a:t>both </a:t>
            </a:r>
            <a:r>
              <a:rPr lang="en-US"/>
              <a:t>broad daylight and nighttime</a:t>
            </a:r>
            <a:endParaRPr/>
          </a:p>
          <a:p>
            <a:pPr indent="-165100" lvl="0" marL="228600" rtl="0" algn="l">
              <a:lnSpc>
                <a:spcPct val="90000"/>
              </a:lnSpc>
              <a:spcBef>
                <a:spcPts val="1000"/>
              </a:spcBef>
              <a:spcAft>
                <a:spcPts val="0"/>
              </a:spcAft>
              <a:buSzPts val="1800"/>
              <a:buChar char="•"/>
            </a:pPr>
            <a:r>
              <a:rPr lang="en-US"/>
              <a:t>Implement features to simulate real firearms (recoil, gunfire, etc)</a:t>
            </a:r>
            <a:endParaRPr/>
          </a:p>
          <a:p>
            <a:pPr indent="-228600" lvl="0" marL="228600" rtl="0" algn="l">
              <a:lnSpc>
                <a:spcPct val="90000"/>
              </a:lnSpc>
              <a:spcBef>
                <a:spcPts val="1000"/>
              </a:spcBef>
              <a:spcAft>
                <a:spcPts val="1000"/>
              </a:spcAft>
              <a:buSzPts val="1800"/>
              <a:buChar char="•"/>
            </a:pPr>
            <a:r>
              <a:rPr lang="en-US"/>
              <a:t>Develop smartphone app to control system for customizability</a:t>
            </a:r>
            <a:endParaRPr/>
          </a:p>
        </p:txBody>
      </p:sp>
      <p:pic>
        <p:nvPicPr>
          <p:cNvPr id="109" name="Google Shape;109;p2"/>
          <p:cNvPicPr preferRelativeResize="0"/>
          <p:nvPr/>
        </p:nvPicPr>
        <p:blipFill>
          <a:blip r:embed="rId4">
            <a:alphaModFix/>
          </a:blip>
          <a:stretch>
            <a:fillRect/>
          </a:stretch>
        </p:blipFill>
        <p:spPr>
          <a:xfrm>
            <a:off x="10588275" y="0"/>
            <a:ext cx="1603727" cy="1833824"/>
          </a:xfrm>
          <a:prstGeom prst="rect">
            <a:avLst/>
          </a:prstGeom>
          <a:noFill/>
          <a:ln>
            <a:noFill/>
          </a:ln>
        </p:spPr>
      </p:pic>
      <p:sp>
        <p:nvSpPr>
          <p:cNvPr id="110" name="Google Shape;110;p2"/>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1dbf9dd0f46_2_62"/>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0"/>
              </a:spcBef>
              <a:spcAft>
                <a:spcPts val="0"/>
              </a:spcAft>
              <a:buSzPts val="1800"/>
              <a:buChar char="•"/>
            </a:pPr>
            <a:r>
              <a:rPr lang="en-US"/>
              <a:t>Increases the spot size of the laser</a:t>
            </a:r>
            <a:endParaRPr/>
          </a:p>
          <a:p>
            <a:pPr indent="-342900" lvl="0" marL="457200" rtl="0" algn="l">
              <a:spcBef>
                <a:spcPts val="1000"/>
              </a:spcBef>
              <a:spcAft>
                <a:spcPts val="0"/>
              </a:spcAft>
              <a:buSzPts val="1800"/>
              <a:buChar char="•"/>
            </a:pPr>
            <a:r>
              <a:rPr lang="en-US"/>
              <a:t>Decreases the divergence angle of the collimated beam</a:t>
            </a:r>
            <a:endParaRPr/>
          </a:p>
          <a:p>
            <a:pPr indent="-342900" lvl="1" marL="914400" rtl="0" algn="l">
              <a:spcBef>
                <a:spcPts val="1000"/>
              </a:spcBef>
              <a:spcAft>
                <a:spcPts val="0"/>
              </a:spcAft>
              <a:buSzPts val="1800"/>
              <a:buChar char="•"/>
            </a:pPr>
            <a:r>
              <a:rPr lang="en-US"/>
              <a:t>The smaller the angle, the longer the range the rifle can be used </a:t>
            </a:r>
            <a:endParaRPr/>
          </a:p>
          <a:p>
            <a:pPr indent="-342900" lvl="0" marL="457200" rtl="0" algn="l">
              <a:spcBef>
                <a:spcPts val="1000"/>
              </a:spcBef>
              <a:spcAft>
                <a:spcPts val="0"/>
              </a:spcAft>
              <a:buSzPts val="1800"/>
              <a:buChar char="•"/>
            </a:pPr>
            <a:r>
              <a:rPr lang="en-US"/>
              <a:t>Galilean design</a:t>
            </a:r>
            <a:endParaRPr/>
          </a:p>
          <a:p>
            <a:pPr indent="-342900" lvl="1" marL="914400" rtl="0" algn="l">
              <a:spcBef>
                <a:spcPts val="1000"/>
              </a:spcBef>
              <a:spcAft>
                <a:spcPts val="0"/>
              </a:spcAft>
              <a:buSzPts val="1800"/>
              <a:buChar char="•"/>
            </a:pPr>
            <a:r>
              <a:rPr lang="en-US"/>
              <a:t>Less space than using two positive lenses (Keplerian)</a:t>
            </a:r>
            <a:endParaRPr/>
          </a:p>
          <a:p>
            <a:pPr indent="-342900" lvl="1" marL="914400" rtl="0" algn="l">
              <a:spcBef>
                <a:spcPts val="1000"/>
              </a:spcBef>
              <a:spcAft>
                <a:spcPts val="0"/>
              </a:spcAft>
              <a:buSzPts val="1800"/>
              <a:buChar char="•"/>
            </a:pPr>
            <a:r>
              <a:rPr lang="en-US"/>
              <a:t>-30 EFL Planoconcave and 200 EFL Biconvex</a:t>
            </a:r>
            <a:endParaRPr/>
          </a:p>
          <a:p>
            <a:pPr indent="-342900" lvl="2" marL="1371600" rtl="0" algn="l">
              <a:spcBef>
                <a:spcPts val="1000"/>
              </a:spcBef>
              <a:spcAft>
                <a:spcPts val="1000"/>
              </a:spcAft>
              <a:buSzPts val="1800"/>
              <a:buChar char="•"/>
            </a:pPr>
            <a:r>
              <a:rPr lang="en-US"/>
              <a:t>6.67x Spot size increase and 85% decrease in divergence angle</a:t>
            </a:r>
            <a:endParaRPr/>
          </a:p>
        </p:txBody>
      </p:sp>
      <p:sp>
        <p:nvSpPr>
          <p:cNvPr id="395" name="Google Shape;395;g1dbf9dd0f46_2_6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Beam Expander</a:t>
            </a:r>
            <a:endParaRPr/>
          </a:p>
        </p:txBody>
      </p:sp>
      <p:pic>
        <p:nvPicPr>
          <p:cNvPr id="396" name="Google Shape;396;g1dbf9dd0f46_2_62"/>
          <p:cNvPicPr preferRelativeResize="0"/>
          <p:nvPr/>
        </p:nvPicPr>
        <p:blipFill>
          <a:blip r:embed="rId3">
            <a:alphaModFix/>
          </a:blip>
          <a:stretch>
            <a:fillRect/>
          </a:stretch>
        </p:blipFill>
        <p:spPr>
          <a:xfrm>
            <a:off x="9074350" y="3230950"/>
            <a:ext cx="2937875" cy="3520026"/>
          </a:xfrm>
          <a:prstGeom prst="rect">
            <a:avLst/>
          </a:prstGeom>
          <a:noFill/>
          <a:ln>
            <a:noFill/>
          </a:ln>
        </p:spPr>
      </p:pic>
      <p:pic>
        <p:nvPicPr>
          <p:cNvPr id="397" name="Google Shape;397;g1dbf9dd0f46_2_62"/>
          <p:cNvPicPr preferRelativeResize="0"/>
          <p:nvPr/>
        </p:nvPicPr>
        <p:blipFill rotWithShape="1">
          <a:blip r:embed="rId4">
            <a:alphaModFix/>
          </a:blip>
          <a:srcRect b="9307" l="7270" r="0" t="10525"/>
          <a:stretch/>
        </p:blipFill>
        <p:spPr>
          <a:xfrm>
            <a:off x="10636150" y="0"/>
            <a:ext cx="1533777" cy="1768074"/>
          </a:xfrm>
          <a:prstGeom prst="rect">
            <a:avLst/>
          </a:prstGeom>
          <a:noFill/>
          <a:ln>
            <a:noFill/>
          </a:ln>
        </p:spPr>
      </p:pic>
      <p:sp>
        <p:nvSpPr>
          <p:cNvPr id="398" name="Google Shape;398;g1dbf9dd0f46_2_62"/>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1dbf9dd0f46_2_7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Target Board Lens System</a:t>
            </a:r>
            <a:endParaRPr/>
          </a:p>
        </p:txBody>
      </p:sp>
      <p:sp>
        <p:nvSpPr>
          <p:cNvPr id="405" name="Google Shape;405;g1dbf9dd0f46_2_7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0"/>
              </a:spcBef>
              <a:spcAft>
                <a:spcPts val="0"/>
              </a:spcAft>
              <a:buSzPts val="1800"/>
              <a:buChar char="•"/>
            </a:pPr>
            <a:r>
              <a:rPr lang="en-US"/>
              <a:t>3D Printed PETG Plano-concave lenses</a:t>
            </a:r>
            <a:endParaRPr/>
          </a:p>
          <a:p>
            <a:pPr indent="-342900" lvl="1" marL="914400" rtl="0" algn="l">
              <a:spcBef>
                <a:spcPts val="1000"/>
              </a:spcBef>
              <a:spcAft>
                <a:spcPts val="0"/>
              </a:spcAft>
              <a:buSzPts val="1800"/>
              <a:buChar char="•"/>
            </a:pPr>
            <a:r>
              <a:rPr lang="en-US"/>
              <a:t>~50% transmission</a:t>
            </a:r>
            <a:endParaRPr/>
          </a:p>
          <a:p>
            <a:pPr indent="-342900" lvl="1" marL="914400" rtl="0" algn="l">
              <a:spcBef>
                <a:spcPts val="1000"/>
              </a:spcBef>
              <a:spcAft>
                <a:spcPts val="0"/>
              </a:spcAft>
              <a:buSzPts val="1800"/>
              <a:buChar char="•"/>
            </a:pPr>
            <a:r>
              <a:rPr lang="en-US"/>
              <a:t>E</a:t>
            </a:r>
            <a:r>
              <a:rPr lang="en-US"/>
              <a:t>xpands all incoming light through bending and scattering</a:t>
            </a:r>
            <a:endParaRPr/>
          </a:p>
          <a:p>
            <a:pPr indent="-342900" lvl="2" marL="1371600" rtl="0" algn="l">
              <a:spcBef>
                <a:spcPts val="1000"/>
              </a:spcBef>
              <a:spcAft>
                <a:spcPts val="0"/>
              </a:spcAft>
              <a:buSzPts val="1800"/>
              <a:buChar char="•"/>
            </a:pPr>
            <a:r>
              <a:rPr lang="en-US"/>
              <a:t>Significantly reduces optical noise</a:t>
            </a:r>
            <a:endParaRPr/>
          </a:p>
          <a:p>
            <a:pPr indent="-342900" lvl="2" marL="1371600" rtl="0" algn="l">
              <a:spcBef>
                <a:spcPts val="1000"/>
              </a:spcBef>
              <a:spcAft>
                <a:spcPts val="1000"/>
              </a:spcAft>
              <a:buSzPts val="1800"/>
              <a:buChar char="•"/>
            </a:pPr>
            <a:r>
              <a:rPr lang="en-US"/>
              <a:t>Laser beam expands, reducing amount of IR receivers needed in a target area</a:t>
            </a:r>
            <a:endParaRPr/>
          </a:p>
        </p:txBody>
      </p:sp>
      <p:pic>
        <p:nvPicPr>
          <p:cNvPr id="406" name="Google Shape;406;g1dbf9dd0f46_2_70"/>
          <p:cNvPicPr preferRelativeResize="0"/>
          <p:nvPr/>
        </p:nvPicPr>
        <p:blipFill rotWithShape="1">
          <a:blip r:embed="rId3">
            <a:alphaModFix/>
          </a:blip>
          <a:srcRect b="-1749" l="774" r="2401" t="1750"/>
          <a:stretch/>
        </p:blipFill>
        <p:spPr>
          <a:xfrm>
            <a:off x="7363529" y="4816100"/>
            <a:ext cx="4596971" cy="2047075"/>
          </a:xfrm>
          <a:prstGeom prst="rect">
            <a:avLst/>
          </a:prstGeom>
          <a:noFill/>
          <a:ln>
            <a:noFill/>
          </a:ln>
        </p:spPr>
      </p:pic>
      <p:pic>
        <p:nvPicPr>
          <p:cNvPr id="407" name="Google Shape;407;g1dbf9dd0f46_2_70"/>
          <p:cNvPicPr preferRelativeResize="0"/>
          <p:nvPr/>
        </p:nvPicPr>
        <p:blipFill rotWithShape="1">
          <a:blip r:embed="rId4">
            <a:alphaModFix/>
          </a:blip>
          <a:srcRect b="54059" l="0" r="0" t="5967"/>
          <a:stretch/>
        </p:blipFill>
        <p:spPr>
          <a:xfrm>
            <a:off x="343425" y="4728272"/>
            <a:ext cx="3605275" cy="1921375"/>
          </a:xfrm>
          <a:prstGeom prst="rect">
            <a:avLst/>
          </a:prstGeom>
          <a:noFill/>
          <a:ln>
            <a:noFill/>
          </a:ln>
        </p:spPr>
      </p:pic>
      <p:pic>
        <p:nvPicPr>
          <p:cNvPr id="408" name="Google Shape;408;g1dbf9dd0f46_2_70"/>
          <p:cNvPicPr preferRelativeResize="0"/>
          <p:nvPr/>
        </p:nvPicPr>
        <p:blipFill rotWithShape="1">
          <a:blip r:embed="rId5">
            <a:alphaModFix/>
          </a:blip>
          <a:srcRect b="9307" l="7270" r="0" t="10525"/>
          <a:stretch/>
        </p:blipFill>
        <p:spPr>
          <a:xfrm>
            <a:off x="10636150" y="0"/>
            <a:ext cx="1533777" cy="1768074"/>
          </a:xfrm>
          <a:prstGeom prst="rect">
            <a:avLst/>
          </a:prstGeom>
          <a:noFill/>
          <a:ln>
            <a:noFill/>
          </a:ln>
        </p:spPr>
      </p:pic>
      <p:sp>
        <p:nvSpPr>
          <p:cNvPr id="409" name="Google Shape;409;g1dbf9dd0f46_2_70"/>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pic>
        <p:nvPicPr>
          <p:cNvPr id="410" name="Google Shape;410;g1dbf9dd0f46_2_70"/>
          <p:cNvPicPr preferRelativeResize="0"/>
          <p:nvPr/>
        </p:nvPicPr>
        <p:blipFill rotWithShape="1">
          <a:blip r:embed="rId6">
            <a:alphaModFix/>
          </a:blip>
          <a:srcRect b="0" l="0" r="0" t="8408"/>
          <a:stretch/>
        </p:blipFill>
        <p:spPr>
          <a:xfrm>
            <a:off x="4331575" y="4746438"/>
            <a:ext cx="2731825" cy="1885050"/>
          </a:xfrm>
          <a:prstGeom prst="rect">
            <a:avLst/>
          </a:prstGeom>
          <a:noFill/>
          <a:ln>
            <a:noFill/>
          </a:ln>
        </p:spPr>
      </p:pic>
      <p:sp>
        <p:nvSpPr>
          <p:cNvPr id="411" name="Google Shape;411;g1dbf9dd0f46_2_70"/>
          <p:cNvSpPr txBox="1"/>
          <p:nvPr/>
        </p:nvSpPr>
        <p:spPr>
          <a:xfrm>
            <a:off x="4828013" y="4300050"/>
            <a:ext cx="2089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Solidworks Model</a:t>
            </a:r>
            <a:endParaRPr sz="1700">
              <a:solidFill>
                <a:schemeClr val="dk1"/>
              </a:solidFill>
              <a:latin typeface="Calibri"/>
              <a:ea typeface="Calibri"/>
              <a:cs typeface="Calibri"/>
              <a:sym typeface="Calibri"/>
            </a:endParaRPr>
          </a:p>
        </p:txBody>
      </p:sp>
      <p:sp>
        <p:nvSpPr>
          <p:cNvPr id="412" name="Google Shape;412;g1dbf9dd0f46_2_70"/>
          <p:cNvSpPr txBox="1"/>
          <p:nvPr/>
        </p:nvSpPr>
        <p:spPr>
          <a:xfrm>
            <a:off x="9133106" y="4300050"/>
            <a:ext cx="1057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Testing</a:t>
            </a:r>
            <a:endParaRPr sz="1700">
              <a:solidFill>
                <a:schemeClr val="dk1"/>
              </a:solidFill>
              <a:latin typeface="Calibri"/>
              <a:ea typeface="Calibri"/>
              <a:cs typeface="Calibri"/>
              <a:sym typeface="Calibri"/>
            </a:endParaRPr>
          </a:p>
        </p:txBody>
      </p:sp>
      <p:sp>
        <p:nvSpPr>
          <p:cNvPr id="413" name="Google Shape;413;g1dbf9dd0f46_2_70"/>
          <p:cNvSpPr txBox="1"/>
          <p:nvPr/>
        </p:nvSpPr>
        <p:spPr>
          <a:xfrm>
            <a:off x="2012175" y="4300050"/>
            <a:ext cx="1570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Concept</a:t>
            </a:r>
            <a:endParaRPr sz="17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1dbf9dd0f46_2_8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Variable Power Rifle Scope</a:t>
            </a:r>
            <a:endParaRPr/>
          </a:p>
        </p:txBody>
      </p:sp>
      <p:sp>
        <p:nvSpPr>
          <p:cNvPr id="420" name="Google Shape;420;g1dbf9dd0f46_2_87"/>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Scope erector lens assembly moves to alter image magnification</a:t>
            </a:r>
            <a:endParaRPr/>
          </a:p>
          <a:p>
            <a:pPr indent="-342900" lvl="0" marL="457200" rtl="0" algn="l">
              <a:spcBef>
                <a:spcPts val="1000"/>
              </a:spcBef>
              <a:spcAft>
                <a:spcPts val="0"/>
              </a:spcAft>
              <a:buSzPts val="1800"/>
              <a:buChar char="•"/>
            </a:pPr>
            <a:r>
              <a:rPr lang="en-US"/>
              <a:t>C</a:t>
            </a:r>
            <a:r>
              <a:rPr lang="en-US"/>
              <a:t>ollimated and aberration corrected at 4x zoom</a:t>
            </a:r>
            <a:endParaRPr/>
          </a:p>
          <a:p>
            <a:pPr indent="-342900" lvl="1" marL="914400" rtl="0" algn="l">
              <a:spcBef>
                <a:spcPts val="1000"/>
              </a:spcBef>
              <a:spcAft>
                <a:spcPts val="0"/>
              </a:spcAft>
              <a:buSzPts val="1800"/>
              <a:buChar char="•"/>
            </a:pPr>
            <a:r>
              <a:rPr lang="en-US"/>
              <a:t>Zemax angular resolution is 0.125 mrad </a:t>
            </a:r>
            <a:endParaRPr/>
          </a:p>
          <a:p>
            <a:pPr indent="-342900" lvl="2" marL="1371600" rtl="0" algn="l">
              <a:spcBef>
                <a:spcPts val="1000"/>
              </a:spcBef>
              <a:spcAft>
                <a:spcPts val="0"/>
              </a:spcAft>
              <a:buSzPts val="1800"/>
              <a:buChar char="•"/>
            </a:pPr>
            <a:r>
              <a:rPr lang="en-US"/>
              <a:t>Experimentally tested to be </a:t>
            </a:r>
            <a:r>
              <a:rPr lang="en-US"/>
              <a:t>0.135 mrad</a:t>
            </a:r>
            <a:endParaRPr/>
          </a:p>
          <a:p>
            <a:pPr indent="-342900" lvl="1" marL="914400" rtl="0" algn="l">
              <a:spcBef>
                <a:spcPts val="1000"/>
              </a:spcBef>
              <a:spcAft>
                <a:spcPts val="1000"/>
              </a:spcAft>
              <a:buSzPts val="1800"/>
              <a:buChar char="•"/>
            </a:pPr>
            <a:r>
              <a:rPr lang="en-US"/>
              <a:t>Light Transmission measured at ~80%</a:t>
            </a:r>
            <a:endParaRPr/>
          </a:p>
        </p:txBody>
      </p:sp>
      <p:pic>
        <p:nvPicPr>
          <p:cNvPr id="421" name="Google Shape;421;g1dbf9dd0f46_2_87"/>
          <p:cNvPicPr preferRelativeResize="0"/>
          <p:nvPr/>
        </p:nvPicPr>
        <p:blipFill>
          <a:blip r:embed="rId3">
            <a:alphaModFix/>
          </a:blip>
          <a:stretch>
            <a:fillRect/>
          </a:stretch>
        </p:blipFill>
        <p:spPr>
          <a:xfrm>
            <a:off x="102650" y="4636025"/>
            <a:ext cx="4872974" cy="1933200"/>
          </a:xfrm>
          <a:prstGeom prst="rect">
            <a:avLst/>
          </a:prstGeom>
          <a:noFill/>
          <a:ln>
            <a:noFill/>
          </a:ln>
        </p:spPr>
      </p:pic>
      <p:pic>
        <p:nvPicPr>
          <p:cNvPr id="422" name="Google Shape;422;g1dbf9dd0f46_2_87"/>
          <p:cNvPicPr preferRelativeResize="0"/>
          <p:nvPr/>
        </p:nvPicPr>
        <p:blipFill rotWithShape="1">
          <a:blip r:embed="rId4">
            <a:alphaModFix/>
          </a:blip>
          <a:srcRect b="2448" l="3166" r="0" t="0"/>
          <a:stretch/>
        </p:blipFill>
        <p:spPr>
          <a:xfrm>
            <a:off x="8083150" y="4582300"/>
            <a:ext cx="3977801" cy="2226900"/>
          </a:xfrm>
          <a:prstGeom prst="rect">
            <a:avLst/>
          </a:prstGeom>
          <a:noFill/>
          <a:ln>
            <a:noFill/>
          </a:ln>
        </p:spPr>
      </p:pic>
      <p:pic>
        <p:nvPicPr>
          <p:cNvPr id="423" name="Google Shape;423;g1dbf9dd0f46_2_87"/>
          <p:cNvPicPr preferRelativeResize="0"/>
          <p:nvPr/>
        </p:nvPicPr>
        <p:blipFill rotWithShape="1">
          <a:blip r:embed="rId5">
            <a:alphaModFix/>
          </a:blip>
          <a:srcRect b="9307" l="7270" r="0" t="10525"/>
          <a:stretch/>
        </p:blipFill>
        <p:spPr>
          <a:xfrm>
            <a:off x="10636150" y="0"/>
            <a:ext cx="1533777" cy="1768074"/>
          </a:xfrm>
          <a:prstGeom prst="rect">
            <a:avLst/>
          </a:prstGeom>
          <a:noFill/>
          <a:ln>
            <a:noFill/>
          </a:ln>
        </p:spPr>
      </p:pic>
      <p:sp>
        <p:nvSpPr>
          <p:cNvPr id="424" name="Google Shape;424;g1dbf9dd0f46_2_87"/>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pic>
        <p:nvPicPr>
          <p:cNvPr id="425" name="Google Shape;425;g1dbf9dd0f46_2_87"/>
          <p:cNvPicPr preferRelativeResize="0"/>
          <p:nvPr/>
        </p:nvPicPr>
        <p:blipFill rotWithShape="1">
          <a:blip r:embed="rId6">
            <a:alphaModFix/>
          </a:blip>
          <a:srcRect b="0" l="3053" r="0" t="4333"/>
          <a:stretch/>
        </p:blipFill>
        <p:spPr>
          <a:xfrm>
            <a:off x="5179225" y="4636026"/>
            <a:ext cx="2796776" cy="2133625"/>
          </a:xfrm>
          <a:prstGeom prst="rect">
            <a:avLst/>
          </a:prstGeom>
          <a:noFill/>
          <a:ln>
            <a:noFill/>
          </a:ln>
        </p:spPr>
      </p:pic>
      <p:sp>
        <p:nvSpPr>
          <p:cNvPr id="426" name="Google Shape;426;g1dbf9dd0f46_2_87"/>
          <p:cNvSpPr txBox="1"/>
          <p:nvPr/>
        </p:nvSpPr>
        <p:spPr>
          <a:xfrm>
            <a:off x="9154700" y="4225350"/>
            <a:ext cx="2089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Magnification</a:t>
            </a:r>
            <a:r>
              <a:rPr lang="en-US" sz="1700">
                <a:solidFill>
                  <a:schemeClr val="dk1"/>
                </a:solidFill>
                <a:latin typeface="Calibri"/>
                <a:ea typeface="Calibri"/>
                <a:cs typeface="Calibri"/>
                <a:sym typeface="Calibri"/>
              </a:rPr>
              <a:t> Test</a:t>
            </a:r>
            <a:endParaRPr sz="1700">
              <a:solidFill>
                <a:schemeClr val="dk1"/>
              </a:solidFill>
              <a:latin typeface="Calibri"/>
              <a:ea typeface="Calibri"/>
              <a:cs typeface="Calibri"/>
              <a:sym typeface="Calibri"/>
            </a:endParaRPr>
          </a:p>
        </p:txBody>
      </p:sp>
      <p:sp>
        <p:nvSpPr>
          <p:cNvPr id="427" name="Google Shape;427;g1dbf9dd0f46_2_87"/>
          <p:cNvSpPr txBox="1"/>
          <p:nvPr/>
        </p:nvSpPr>
        <p:spPr>
          <a:xfrm>
            <a:off x="6309788" y="4225350"/>
            <a:ext cx="2089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MTF</a:t>
            </a:r>
            <a:endParaRPr sz="1700">
              <a:solidFill>
                <a:schemeClr val="dk1"/>
              </a:solidFill>
              <a:latin typeface="Calibri"/>
              <a:ea typeface="Calibri"/>
              <a:cs typeface="Calibri"/>
              <a:sym typeface="Calibri"/>
            </a:endParaRPr>
          </a:p>
        </p:txBody>
      </p:sp>
      <p:sp>
        <p:nvSpPr>
          <p:cNvPr id="428" name="Google Shape;428;g1dbf9dd0f46_2_87"/>
          <p:cNvSpPr txBox="1"/>
          <p:nvPr/>
        </p:nvSpPr>
        <p:spPr>
          <a:xfrm>
            <a:off x="1666888" y="4225350"/>
            <a:ext cx="2089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Zemax Simulation</a:t>
            </a:r>
            <a:endParaRPr sz="17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1dbf9dd0f46_2_10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Camera FOV Lens System</a:t>
            </a:r>
            <a:endParaRPr/>
          </a:p>
        </p:txBody>
      </p:sp>
      <p:sp>
        <p:nvSpPr>
          <p:cNvPr id="435" name="Google Shape;435;g1dbf9dd0f46_2_100"/>
          <p:cNvSpPr txBox="1"/>
          <p:nvPr>
            <p:ph idx="1" type="body"/>
          </p:nvPr>
        </p:nvSpPr>
        <p:spPr>
          <a:xfrm>
            <a:off x="838200" y="1798850"/>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Default Camera FOV is 170 degrees</a:t>
            </a:r>
            <a:endParaRPr/>
          </a:p>
          <a:p>
            <a:pPr indent="-342900" lvl="1" marL="914400" rtl="0" algn="l">
              <a:spcBef>
                <a:spcPts val="1000"/>
              </a:spcBef>
              <a:spcAft>
                <a:spcPts val="0"/>
              </a:spcAft>
              <a:buSzPts val="1800"/>
              <a:buChar char="•"/>
            </a:pPr>
            <a:r>
              <a:rPr lang="en-US"/>
              <a:t>Much of the image is wasted</a:t>
            </a:r>
            <a:endParaRPr/>
          </a:p>
          <a:p>
            <a:pPr indent="-342900" lvl="0" marL="457200" rtl="0" algn="l">
              <a:spcBef>
                <a:spcPts val="1000"/>
              </a:spcBef>
              <a:spcAft>
                <a:spcPts val="0"/>
              </a:spcAft>
              <a:buSzPts val="1800"/>
              <a:buChar char="•"/>
            </a:pPr>
            <a:r>
              <a:rPr lang="en-US"/>
              <a:t>High power Biconvex + biconcave lenses</a:t>
            </a:r>
            <a:endParaRPr/>
          </a:p>
          <a:p>
            <a:pPr indent="-342900" lvl="1" marL="914400" rtl="0" algn="l">
              <a:spcBef>
                <a:spcPts val="1000"/>
              </a:spcBef>
              <a:spcAft>
                <a:spcPts val="0"/>
              </a:spcAft>
              <a:buSzPts val="1800"/>
              <a:buChar char="•"/>
            </a:pPr>
            <a:r>
              <a:rPr lang="en-US"/>
              <a:t>Magnifies image while decreasing FOV to 110 degrees</a:t>
            </a:r>
            <a:endParaRPr/>
          </a:p>
          <a:p>
            <a:pPr indent="-342900" lvl="2" marL="1371600" rtl="0" algn="l">
              <a:spcBef>
                <a:spcPts val="1000"/>
              </a:spcBef>
              <a:spcAft>
                <a:spcPts val="1000"/>
              </a:spcAft>
              <a:buSzPts val="1800"/>
              <a:buChar char="•"/>
            </a:pPr>
            <a:r>
              <a:rPr lang="en-US"/>
              <a:t>Not great, but tests showed that decreasing FOV further can degrade image</a:t>
            </a:r>
            <a:endParaRPr/>
          </a:p>
        </p:txBody>
      </p:sp>
      <p:pic>
        <p:nvPicPr>
          <p:cNvPr id="436" name="Google Shape;436;g1dbf9dd0f46_2_100"/>
          <p:cNvPicPr preferRelativeResize="0"/>
          <p:nvPr/>
        </p:nvPicPr>
        <p:blipFill>
          <a:blip r:embed="rId3">
            <a:alphaModFix/>
          </a:blip>
          <a:stretch>
            <a:fillRect/>
          </a:stretch>
        </p:blipFill>
        <p:spPr>
          <a:xfrm>
            <a:off x="7774555" y="4827400"/>
            <a:ext cx="4296319" cy="2030600"/>
          </a:xfrm>
          <a:prstGeom prst="rect">
            <a:avLst/>
          </a:prstGeom>
          <a:noFill/>
          <a:ln>
            <a:noFill/>
          </a:ln>
        </p:spPr>
      </p:pic>
      <p:pic>
        <p:nvPicPr>
          <p:cNvPr id="437" name="Google Shape;437;g1dbf9dd0f46_2_100"/>
          <p:cNvPicPr preferRelativeResize="0"/>
          <p:nvPr/>
        </p:nvPicPr>
        <p:blipFill rotWithShape="1">
          <a:blip r:embed="rId4">
            <a:alphaModFix/>
          </a:blip>
          <a:srcRect b="0" l="0" r="0" t="3138"/>
          <a:stretch/>
        </p:blipFill>
        <p:spPr>
          <a:xfrm>
            <a:off x="3625200" y="4827400"/>
            <a:ext cx="4129849" cy="1864675"/>
          </a:xfrm>
          <a:prstGeom prst="rect">
            <a:avLst/>
          </a:prstGeom>
          <a:noFill/>
          <a:ln>
            <a:noFill/>
          </a:ln>
        </p:spPr>
      </p:pic>
      <p:pic>
        <p:nvPicPr>
          <p:cNvPr id="438" name="Google Shape;438;g1dbf9dd0f46_2_100"/>
          <p:cNvPicPr preferRelativeResize="0"/>
          <p:nvPr/>
        </p:nvPicPr>
        <p:blipFill rotWithShape="1">
          <a:blip r:embed="rId5">
            <a:alphaModFix/>
          </a:blip>
          <a:srcRect b="0" l="5580" r="0" t="0"/>
          <a:stretch/>
        </p:blipFill>
        <p:spPr>
          <a:xfrm>
            <a:off x="94025" y="4852188"/>
            <a:ext cx="3630224" cy="1815100"/>
          </a:xfrm>
          <a:prstGeom prst="rect">
            <a:avLst/>
          </a:prstGeom>
          <a:noFill/>
          <a:ln>
            <a:noFill/>
          </a:ln>
        </p:spPr>
      </p:pic>
      <p:pic>
        <p:nvPicPr>
          <p:cNvPr id="439" name="Google Shape;439;g1dbf9dd0f46_2_100"/>
          <p:cNvPicPr preferRelativeResize="0"/>
          <p:nvPr/>
        </p:nvPicPr>
        <p:blipFill rotWithShape="1">
          <a:blip r:embed="rId6">
            <a:alphaModFix/>
          </a:blip>
          <a:srcRect b="9307" l="7270" r="0" t="10525"/>
          <a:stretch/>
        </p:blipFill>
        <p:spPr>
          <a:xfrm>
            <a:off x="10636150" y="0"/>
            <a:ext cx="1533777" cy="1768074"/>
          </a:xfrm>
          <a:prstGeom prst="rect">
            <a:avLst/>
          </a:prstGeom>
          <a:noFill/>
          <a:ln>
            <a:noFill/>
          </a:ln>
        </p:spPr>
      </p:pic>
      <p:sp>
        <p:nvSpPr>
          <p:cNvPr id="440" name="Google Shape;440;g1dbf9dd0f46_2_100"/>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sp>
        <p:nvSpPr>
          <p:cNvPr id="441" name="Google Shape;441;g1dbf9dd0f46_2_100"/>
          <p:cNvSpPr txBox="1"/>
          <p:nvPr/>
        </p:nvSpPr>
        <p:spPr>
          <a:xfrm>
            <a:off x="4873075" y="4427200"/>
            <a:ext cx="1634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Calibri"/>
                <a:ea typeface="Calibri"/>
                <a:cs typeface="Calibri"/>
                <a:sym typeface="Calibri"/>
              </a:rPr>
              <a:t>Test Setup</a:t>
            </a:r>
            <a:endParaRPr sz="1700">
              <a:latin typeface="Calibri"/>
              <a:ea typeface="Calibri"/>
              <a:cs typeface="Calibri"/>
              <a:sym typeface="Calibri"/>
            </a:endParaRPr>
          </a:p>
        </p:txBody>
      </p:sp>
      <p:sp>
        <p:nvSpPr>
          <p:cNvPr id="442" name="Google Shape;442;g1dbf9dd0f46_2_100"/>
          <p:cNvSpPr txBox="1"/>
          <p:nvPr/>
        </p:nvSpPr>
        <p:spPr>
          <a:xfrm>
            <a:off x="9409950" y="4452000"/>
            <a:ext cx="16341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Calibri"/>
                <a:ea typeface="Calibri"/>
                <a:cs typeface="Calibri"/>
                <a:sym typeface="Calibri"/>
              </a:rPr>
              <a:t>Testing</a:t>
            </a:r>
            <a:endParaRPr sz="1700">
              <a:latin typeface="Calibri"/>
              <a:ea typeface="Calibri"/>
              <a:cs typeface="Calibri"/>
              <a:sym typeface="Calibri"/>
            </a:endParaRPr>
          </a:p>
        </p:txBody>
      </p:sp>
      <p:sp>
        <p:nvSpPr>
          <p:cNvPr id="443" name="Google Shape;443;g1dbf9dd0f46_2_100"/>
          <p:cNvSpPr txBox="1"/>
          <p:nvPr/>
        </p:nvSpPr>
        <p:spPr>
          <a:xfrm>
            <a:off x="1032938" y="4404100"/>
            <a:ext cx="2089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Zemax Simulation</a:t>
            </a:r>
            <a:endParaRPr sz="17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g1dbf9dd0f46_2_112"/>
          <p:cNvSpPr txBox="1"/>
          <p:nvPr>
            <p:ph idx="1" type="body"/>
          </p:nvPr>
        </p:nvSpPr>
        <p:spPr>
          <a:xfrm>
            <a:off x="838200" y="1825625"/>
            <a:ext cx="106389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Planoconcave combined with planoconvex lens</a:t>
            </a:r>
            <a:endParaRPr/>
          </a:p>
          <a:p>
            <a:pPr indent="-342900" lvl="1" marL="914400" rtl="0" algn="l">
              <a:spcBef>
                <a:spcPts val="1000"/>
              </a:spcBef>
              <a:spcAft>
                <a:spcPts val="0"/>
              </a:spcAft>
              <a:buSzPts val="1800"/>
              <a:buChar char="•"/>
            </a:pPr>
            <a:r>
              <a:rPr lang="en-US"/>
              <a:t>Compact design</a:t>
            </a:r>
            <a:endParaRPr/>
          </a:p>
          <a:p>
            <a:pPr indent="-342900" lvl="2" marL="1371600" rtl="0" algn="l">
              <a:spcBef>
                <a:spcPts val="1000"/>
              </a:spcBef>
              <a:spcAft>
                <a:spcPts val="0"/>
              </a:spcAft>
              <a:buSzPts val="1800"/>
              <a:buChar char="•"/>
            </a:pPr>
            <a:r>
              <a:rPr lang="en-US"/>
              <a:t>Max axial length is 82.5mm</a:t>
            </a:r>
            <a:endParaRPr/>
          </a:p>
          <a:p>
            <a:pPr indent="-342900" lvl="1" marL="914400" rtl="0" algn="l">
              <a:spcBef>
                <a:spcPts val="1000"/>
              </a:spcBef>
              <a:spcAft>
                <a:spcPts val="1000"/>
              </a:spcAft>
              <a:buSzPts val="1800"/>
              <a:buChar char="•"/>
            </a:pPr>
            <a:r>
              <a:rPr lang="en-US"/>
              <a:t>Planoconvex lens moves to precisely adjust divergence angle (0-2.5 deg)</a:t>
            </a:r>
            <a:endParaRPr/>
          </a:p>
        </p:txBody>
      </p:sp>
      <p:sp>
        <p:nvSpPr>
          <p:cNvPr id="450" name="Google Shape;450;g1dbf9dd0f46_2_11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Variable Focus IR Flashlight</a:t>
            </a:r>
            <a:endParaRPr/>
          </a:p>
        </p:txBody>
      </p:sp>
      <p:pic>
        <p:nvPicPr>
          <p:cNvPr id="451" name="Google Shape;451;g1dbf9dd0f46_2_112"/>
          <p:cNvPicPr preferRelativeResize="0"/>
          <p:nvPr/>
        </p:nvPicPr>
        <p:blipFill>
          <a:blip r:embed="rId3">
            <a:alphaModFix/>
          </a:blip>
          <a:stretch>
            <a:fillRect/>
          </a:stretch>
        </p:blipFill>
        <p:spPr>
          <a:xfrm>
            <a:off x="1611725" y="4256375"/>
            <a:ext cx="5581650" cy="2438400"/>
          </a:xfrm>
          <a:prstGeom prst="rect">
            <a:avLst/>
          </a:prstGeom>
          <a:noFill/>
          <a:ln>
            <a:noFill/>
          </a:ln>
        </p:spPr>
      </p:pic>
      <p:pic>
        <p:nvPicPr>
          <p:cNvPr id="452" name="Google Shape;452;g1dbf9dd0f46_2_112"/>
          <p:cNvPicPr preferRelativeResize="0"/>
          <p:nvPr/>
        </p:nvPicPr>
        <p:blipFill rotWithShape="1">
          <a:blip r:embed="rId4">
            <a:alphaModFix/>
          </a:blip>
          <a:srcRect b="3138" l="0" r="0" t="0"/>
          <a:stretch/>
        </p:blipFill>
        <p:spPr>
          <a:xfrm>
            <a:off x="8071291" y="4256377"/>
            <a:ext cx="3625359" cy="2438400"/>
          </a:xfrm>
          <a:prstGeom prst="rect">
            <a:avLst/>
          </a:prstGeom>
          <a:noFill/>
          <a:ln>
            <a:noFill/>
          </a:ln>
        </p:spPr>
      </p:pic>
      <p:pic>
        <p:nvPicPr>
          <p:cNvPr id="453" name="Google Shape;453;g1dbf9dd0f46_2_112"/>
          <p:cNvPicPr preferRelativeResize="0"/>
          <p:nvPr/>
        </p:nvPicPr>
        <p:blipFill rotWithShape="1">
          <a:blip r:embed="rId5">
            <a:alphaModFix/>
          </a:blip>
          <a:srcRect b="9307" l="7270" r="0" t="10525"/>
          <a:stretch/>
        </p:blipFill>
        <p:spPr>
          <a:xfrm>
            <a:off x="10636150" y="0"/>
            <a:ext cx="1533777" cy="1768074"/>
          </a:xfrm>
          <a:prstGeom prst="rect">
            <a:avLst/>
          </a:prstGeom>
          <a:noFill/>
          <a:ln>
            <a:noFill/>
          </a:ln>
        </p:spPr>
      </p:pic>
      <p:sp>
        <p:nvSpPr>
          <p:cNvPr id="454" name="Google Shape;454;g1dbf9dd0f46_2_112"/>
          <p:cNvSpPr txBox="1"/>
          <p:nvPr/>
        </p:nvSpPr>
        <p:spPr>
          <a:xfrm>
            <a:off x="10658100" y="1678775"/>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Cameron Vo</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Optical Engineering</a:t>
            </a:r>
            <a:endParaRPr sz="1100">
              <a:latin typeface="Calibri"/>
              <a:ea typeface="Calibri"/>
              <a:cs typeface="Calibri"/>
              <a:sym typeface="Calibri"/>
            </a:endParaRPr>
          </a:p>
        </p:txBody>
      </p:sp>
      <p:sp>
        <p:nvSpPr>
          <p:cNvPr id="455" name="Google Shape;455;g1dbf9dd0f46_2_112"/>
          <p:cNvSpPr txBox="1"/>
          <p:nvPr/>
        </p:nvSpPr>
        <p:spPr>
          <a:xfrm>
            <a:off x="7797525" y="3778025"/>
            <a:ext cx="4161000" cy="446400"/>
          </a:xfrm>
          <a:prstGeom prst="rect">
            <a:avLst/>
          </a:prstGeom>
          <a:noFill/>
          <a:ln>
            <a:noFill/>
          </a:ln>
        </p:spPr>
        <p:txBody>
          <a:bodyPr anchorCtr="0" anchor="t" bIns="91425" lIns="91425" spcFirstLastPara="1" rIns="91425" wrap="square" tIns="91425">
            <a:spAutoFit/>
          </a:bodyPr>
          <a:lstStyle/>
          <a:p>
            <a:pPr indent="457200" lvl="0" marL="0" rtl="0" algn="l">
              <a:spcBef>
                <a:spcPts val="0"/>
              </a:spcBef>
              <a:spcAft>
                <a:spcPts val="0"/>
              </a:spcAft>
              <a:buNone/>
            </a:pPr>
            <a:r>
              <a:rPr lang="en-US" sz="1700">
                <a:latin typeface="Calibri"/>
                <a:ea typeface="Calibri"/>
                <a:cs typeface="Calibri"/>
                <a:sym typeface="Calibri"/>
              </a:rPr>
              <a:t>IR LEDs </a:t>
            </a:r>
            <a:r>
              <a:rPr lang="en-US" sz="1700">
                <a:latin typeface="Calibri"/>
                <a:ea typeface="Calibri"/>
                <a:cs typeface="Calibri"/>
                <a:sym typeface="Calibri"/>
              </a:rPr>
              <a:t>seen using scope+camera </a:t>
            </a:r>
            <a:endParaRPr sz="1700">
              <a:latin typeface="Calibri"/>
              <a:ea typeface="Calibri"/>
              <a:cs typeface="Calibri"/>
              <a:sym typeface="Calibri"/>
            </a:endParaRPr>
          </a:p>
        </p:txBody>
      </p:sp>
      <p:sp>
        <p:nvSpPr>
          <p:cNvPr id="456" name="Google Shape;456;g1dbf9dd0f46_2_112"/>
          <p:cNvSpPr txBox="1"/>
          <p:nvPr/>
        </p:nvSpPr>
        <p:spPr>
          <a:xfrm>
            <a:off x="4060063" y="3778025"/>
            <a:ext cx="2089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solidFill>
                  <a:schemeClr val="dk1"/>
                </a:solidFill>
                <a:latin typeface="Calibri"/>
                <a:ea typeface="Calibri"/>
                <a:cs typeface="Calibri"/>
                <a:sym typeface="Calibri"/>
              </a:rPr>
              <a:t>Zemax Simulation</a:t>
            </a:r>
            <a:endParaRPr sz="17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Battery Selection</a:t>
            </a:r>
            <a:endParaRPr/>
          </a:p>
        </p:txBody>
      </p:sp>
      <p:sp>
        <p:nvSpPr>
          <p:cNvPr id="463" name="Google Shape;463;p25"/>
          <p:cNvSpPr txBox="1"/>
          <p:nvPr>
            <p:ph idx="1" type="body"/>
          </p:nvPr>
        </p:nvSpPr>
        <p:spPr>
          <a:xfrm>
            <a:off x="838200" y="1588825"/>
            <a:ext cx="10515600" cy="4351200"/>
          </a:xfrm>
          <a:prstGeom prst="rect">
            <a:avLst/>
          </a:prstGeom>
          <a:noFill/>
          <a:ln>
            <a:noFill/>
          </a:ln>
        </p:spPr>
        <p:txBody>
          <a:bodyPr anchorCtr="0" anchor="t" bIns="45700" lIns="91425" spcFirstLastPara="1" rIns="91425" wrap="square" tIns="45700">
            <a:normAutofit fontScale="62500" lnSpcReduction="20000"/>
          </a:bodyPr>
          <a:lstStyle/>
          <a:p>
            <a:pPr indent="-298434" lvl="0" marL="228600" rtl="0" algn="l">
              <a:lnSpc>
                <a:spcPct val="115000"/>
              </a:lnSpc>
              <a:spcBef>
                <a:spcPts val="1000"/>
              </a:spcBef>
              <a:spcAft>
                <a:spcPts val="0"/>
              </a:spcAft>
              <a:buSzPct val="127475"/>
              <a:buChar char="•"/>
            </a:pPr>
            <a:r>
              <a:rPr lang="en-US" sz="3639">
                <a:solidFill>
                  <a:srgbClr val="404040"/>
                </a:solidFill>
                <a:latin typeface="Trebuchet MS"/>
                <a:ea typeface="Trebuchet MS"/>
                <a:cs typeface="Trebuchet MS"/>
                <a:sym typeface="Trebuchet MS"/>
              </a:rPr>
              <a:t>Rechargeable 9.6VDC - NiMH ($17)</a:t>
            </a:r>
            <a:endParaRPr sz="3639">
              <a:solidFill>
                <a:srgbClr val="404040"/>
              </a:solidFill>
              <a:latin typeface="Trebuchet MS"/>
              <a:ea typeface="Trebuchet MS"/>
              <a:cs typeface="Trebuchet MS"/>
              <a:sym typeface="Trebuchet MS"/>
            </a:endParaRPr>
          </a:p>
          <a:p>
            <a:pPr indent="-298434" lvl="0" marL="228600" rtl="0" algn="l">
              <a:lnSpc>
                <a:spcPct val="115000"/>
              </a:lnSpc>
              <a:spcBef>
                <a:spcPts val="0"/>
              </a:spcBef>
              <a:spcAft>
                <a:spcPts val="0"/>
              </a:spcAft>
              <a:buSzPct val="127475"/>
              <a:buChar char="•"/>
            </a:pPr>
            <a:r>
              <a:rPr lang="en-US" sz="3639">
                <a:solidFill>
                  <a:srgbClr val="404040"/>
                </a:solidFill>
                <a:latin typeface="Trebuchet MS"/>
                <a:ea typeface="Trebuchet MS"/>
                <a:cs typeface="Trebuchet MS"/>
                <a:sym typeface="Trebuchet MS"/>
              </a:rPr>
              <a:t>2000 mAh</a:t>
            </a:r>
            <a:endParaRPr sz="3639">
              <a:solidFill>
                <a:srgbClr val="404040"/>
              </a:solidFill>
              <a:latin typeface="Trebuchet MS"/>
              <a:ea typeface="Trebuchet MS"/>
              <a:cs typeface="Trebuchet MS"/>
              <a:sym typeface="Trebuchet MS"/>
            </a:endParaRPr>
          </a:p>
          <a:p>
            <a:pPr indent="-298434" lvl="0" marL="228600" rtl="0" algn="l">
              <a:lnSpc>
                <a:spcPct val="115000"/>
              </a:lnSpc>
              <a:spcBef>
                <a:spcPts val="0"/>
              </a:spcBef>
              <a:spcAft>
                <a:spcPts val="0"/>
              </a:spcAft>
              <a:buSzPct val="127475"/>
              <a:buChar char="•"/>
            </a:pPr>
            <a:r>
              <a:rPr lang="en-US" sz="3639">
                <a:solidFill>
                  <a:srgbClr val="404040"/>
                </a:solidFill>
                <a:latin typeface="Trebuchet MS"/>
                <a:ea typeface="Trebuchet MS"/>
                <a:cs typeface="Trebuchet MS"/>
                <a:sym typeface="Trebuchet MS"/>
              </a:rPr>
              <a:t>Common Mini-Tamiya connector type</a:t>
            </a:r>
            <a:endParaRPr sz="3639">
              <a:solidFill>
                <a:srgbClr val="404040"/>
              </a:solidFill>
              <a:latin typeface="Trebuchet MS"/>
              <a:ea typeface="Trebuchet MS"/>
              <a:cs typeface="Trebuchet MS"/>
              <a:sym typeface="Trebuchet MS"/>
            </a:endParaRPr>
          </a:p>
          <a:p>
            <a:pPr indent="-258747" lvl="0" marL="228600" rtl="0" algn="l">
              <a:lnSpc>
                <a:spcPct val="115000"/>
              </a:lnSpc>
              <a:spcBef>
                <a:spcPts val="0"/>
              </a:spcBef>
              <a:spcAft>
                <a:spcPts val="0"/>
              </a:spcAft>
              <a:buClr>
                <a:srgbClr val="404040"/>
              </a:buClr>
              <a:buSzPct val="100000"/>
              <a:buFont typeface="Trebuchet MS"/>
              <a:buChar char="•"/>
            </a:pPr>
            <a:r>
              <a:rPr lang="en-US" sz="3639">
                <a:solidFill>
                  <a:srgbClr val="404040"/>
                </a:solidFill>
                <a:latin typeface="Trebuchet MS"/>
                <a:ea typeface="Trebuchet MS"/>
                <a:cs typeface="Trebuchet MS"/>
                <a:sym typeface="Trebuchet MS"/>
              </a:rPr>
              <a:t>To be regulated to 5V and 3V for MCU and main components</a:t>
            </a:r>
            <a:endParaRPr sz="3639">
              <a:solidFill>
                <a:srgbClr val="404040"/>
              </a:solidFill>
              <a:latin typeface="Trebuchet MS"/>
              <a:ea typeface="Trebuchet MS"/>
              <a:cs typeface="Trebuchet MS"/>
              <a:sym typeface="Trebuchet MS"/>
            </a:endParaRPr>
          </a:p>
          <a:p>
            <a:pPr indent="0" lvl="0" marL="0" rtl="0" algn="l">
              <a:lnSpc>
                <a:spcPct val="115000"/>
              </a:lnSpc>
              <a:spcBef>
                <a:spcPts val="1000"/>
              </a:spcBef>
              <a:spcAft>
                <a:spcPts val="0"/>
              </a:spcAft>
              <a:buNone/>
            </a:pPr>
            <a:r>
              <a:t/>
            </a:r>
            <a:endParaRPr sz="2400">
              <a:solidFill>
                <a:srgbClr val="404040"/>
              </a:solidFill>
              <a:latin typeface="Trebuchet MS"/>
              <a:ea typeface="Trebuchet MS"/>
              <a:cs typeface="Trebuchet MS"/>
              <a:sym typeface="Trebuchet MS"/>
            </a:endParaRPr>
          </a:p>
          <a:p>
            <a:pPr indent="0" lvl="0" marL="0" rtl="0" algn="l">
              <a:lnSpc>
                <a:spcPct val="115000"/>
              </a:lnSpc>
              <a:spcBef>
                <a:spcPts val="1000"/>
              </a:spcBef>
              <a:spcAft>
                <a:spcPts val="0"/>
              </a:spcAft>
              <a:buNone/>
            </a:pPr>
            <a:r>
              <a:rPr lang="en-US" sz="3651">
                <a:solidFill>
                  <a:srgbClr val="404040"/>
                </a:solidFill>
                <a:latin typeface="Trebuchet MS"/>
                <a:ea typeface="Trebuchet MS"/>
                <a:cs typeface="Trebuchet MS"/>
                <a:sym typeface="Trebuchet MS"/>
              </a:rPr>
              <a:t>Advantages:</a:t>
            </a:r>
            <a:endParaRPr sz="3651">
              <a:solidFill>
                <a:srgbClr val="404040"/>
              </a:solidFill>
              <a:latin typeface="Trebuchet MS"/>
              <a:ea typeface="Trebuchet MS"/>
              <a:cs typeface="Trebuchet MS"/>
              <a:sym typeface="Trebuchet MS"/>
            </a:endParaRPr>
          </a:p>
          <a:p>
            <a:pPr indent="-359491" lvl="0" marL="914400" rtl="0" algn="l">
              <a:lnSpc>
                <a:spcPct val="115000"/>
              </a:lnSpc>
              <a:spcBef>
                <a:spcPts val="1000"/>
              </a:spcBef>
              <a:spcAft>
                <a:spcPts val="0"/>
              </a:spcAft>
              <a:buClr>
                <a:srgbClr val="404040"/>
              </a:buClr>
              <a:buSzPct val="100000"/>
              <a:buFont typeface="Trebuchet MS"/>
              <a:buChar char="•"/>
            </a:pPr>
            <a:r>
              <a:rPr lang="en-US" sz="3298">
                <a:solidFill>
                  <a:srgbClr val="404040"/>
                </a:solidFill>
                <a:latin typeface="Trebuchet MS"/>
                <a:ea typeface="Trebuchet MS"/>
                <a:cs typeface="Trebuchet MS"/>
                <a:sym typeface="Trebuchet MS"/>
              </a:rPr>
              <a:t>Availability</a:t>
            </a:r>
            <a:endParaRPr sz="3298">
              <a:solidFill>
                <a:srgbClr val="404040"/>
              </a:solidFill>
              <a:latin typeface="Trebuchet MS"/>
              <a:ea typeface="Trebuchet MS"/>
              <a:cs typeface="Trebuchet MS"/>
              <a:sym typeface="Trebuchet MS"/>
            </a:endParaRPr>
          </a:p>
          <a:p>
            <a:pPr indent="-359491" lvl="0" marL="914400" rtl="0" algn="l">
              <a:lnSpc>
                <a:spcPct val="115000"/>
              </a:lnSpc>
              <a:spcBef>
                <a:spcPts val="0"/>
              </a:spcBef>
              <a:spcAft>
                <a:spcPts val="0"/>
              </a:spcAft>
              <a:buClr>
                <a:srgbClr val="404040"/>
              </a:buClr>
              <a:buSzPct val="100000"/>
              <a:buFont typeface="Trebuchet MS"/>
              <a:buChar char="•"/>
            </a:pPr>
            <a:r>
              <a:rPr lang="en-US" sz="3298">
                <a:solidFill>
                  <a:srgbClr val="404040"/>
                </a:solidFill>
                <a:latin typeface="Trebuchet MS"/>
                <a:ea typeface="Trebuchet MS"/>
                <a:cs typeface="Trebuchet MS"/>
                <a:sym typeface="Trebuchet MS"/>
              </a:rPr>
              <a:t>Cost</a:t>
            </a:r>
            <a:endParaRPr sz="3298">
              <a:solidFill>
                <a:srgbClr val="404040"/>
              </a:solidFill>
              <a:latin typeface="Trebuchet MS"/>
              <a:ea typeface="Trebuchet MS"/>
              <a:cs typeface="Trebuchet MS"/>
              <a:sym typeface="Trebuchet MS"/>
            </a:endParaRPr>
          </a:p>
          <a:p>
            <a:pPr indent="-359491" lvl="0" marL="914400" rtl="0" algn="l">
              <a:lnSpc>
                <a:spcPct val="115000"/>
              </a:lnSpc>
              <a:spcBef>
                <a:spcPts val="0"/>
              </a:spcBef>
              <a:spcAft>
                <a:spcPts val="0"/>
              </a:spcAft>
              <a:buClr>
                <a:srgbClr val="404040"/>
              </a:buClr>
              <a:buSzPct val="100000"/>
              <a:buFont typeface="Trebuchet MS"/>
              <a:buChar char="•"/>
            </a:pPr>
            <a:r>
              <a:rPr lang="en-US" sz="3298">
                <a:solidFill>
                  <a:srgbClr val="404040"/>
                </a:solidFill>
                <a:latin typeface="Trebuchet MS"/>
                <a:ea typeface="Trebuchet MS"/>
                <a:cs typeface="Trebuchet MS"/>
                <a:sym typeface="Trebuchet MS"/>
              </a:rPr>
              <a:t>Dimensions are optimal for rifle frame</a:t>
            </a:r>
            <a:endParaRPr sz="3298">
              <a:solidFill>
                <a:srgbClr val="404040"/>
              </a:solidFill>
              <a:latin typeface="Trebuchet MS"/>
              <a:ea typeface="Trebuchet MS"/>
              <a:cs typeface="Trebuchet MS"/>
              <a:sym typeface="Trebuchet MS"/>
            </a:endParaRPr>
          </a:p>
          <a:p>
            <a:pPr indent="-359491" lvl="0" marL="914400" rtl="0" algn="l">
              <a:lnSpc>
                <a:spcPct val="115000"/>
              </a:lnSpc>
              <a:spcBef>
                <a:spcPts val="0"/>
              </a:spcBef>
              <a:spcAft>
                <a:spcPts val="0"/>
              </a:spcAft>
              <a:buClr>
                <a:srgbClr val="404040"/>
              </a:buClr>
              <a:buSzPct val="100000"/>
              <a:buFont typeface="Trebuchet MS"/>
              <a:buChar char="•"/>
            </a:pPr>
            <a:r>
              <a:rPr lang="en-US" sz="3298">
                <a:solidFill>
                  <a:srgbClr val="404040"/>
                </a:solidFill>
                <a:latin typeface="Trebuchet MS"/>
                <a:ea typeface="Trebuchet MS"/>
                <a:cs typeface="Trebuchet MS"/>
                <a:sym typeface="Trebuchet MS"/>
              </a:rPr>
              <a:t>Battery Protections </a:t>
            </a:r>
            <a:endParaRPr sz="3298">
              <a:solidFill>
                <a:srgbClr val="404040"/>
              </a:solidFill>
              <a:latin typeface="Trebuchet MS"/>
              <a:ea typeface="Trebuchet MS"/>
              <a:cs typeface="Trebuchet MS"/>
              <a:sym typeface="Trebuchet MS"/>
            </a:endParaRPr>
          </a:p>
          <a:p>
            <a:pPr indent="0" lvl="0" marL="0" rtl="0" algn="l">
              <a:lnSpc>
                <a:spcPct val="90000"/>
              </a:lnSpc>
              <a:spcBef>
                <a:spcPts val="0"/>
              </a:spcBef>
              <a:spcAft>
                <a:spcPts val="0"/>
              </a:spcAft>
              <a:buNone/>
            </a:pPr>
            <a:r>
              <a:t/>
            </a:r>
            <a:endParaRPr/>
          </a:p>
          <a:p>
            <a:pPr indent="-50800" lvl="0" marL="228600" rtl="0" algn="l">
              <a:lnSpc>
                <a:spcPct val="90000"/>
              </a:lnSpc>
              <a:spcBef>
                <a:spcPts val="1000"/>
              </a:spcBef>
              <a:spcAft>
                <a:spcPts val="0"/>
              </a:spcAft>
              <a:buClr>
                <a:schemeClr val="dk1"/>
              </a:buClr>
              <a:buSzPct val="100000"/>
              <a:buNone/>
            </a:pPr>
            <a:r>
              <a:t/>
            </a:r>
            <a:endParaRPr/>
          </a:p>
        </p:txBody>
      </p:sp>
      <p:pic>
        <p:nvPicPr>
          <p:cNvPr id="464" name="Google Shape;464;p25"/>
          <p:cNvPicPr preferRelativeResize="0"/>
          <p:nvPr/>
        </p:nvPicPr>
        <p:blipFill>
          <a:blip r:embed="rId3">
            <a:alphaModFix/>
          </a:blip>
          <a:stretch>
            <a:fillRect/>
          </a:stretch>
        </p:blipFill>
        <p:spPr>
          <a:xfrm>
            <a:off x="7198400" y="3160275"/>
            <a:ext cx="3936950" cy="3401906"/>
          </a:xfrm>
          <a:prstGeom prst="rect">
            <a:avLst/>
          </a:prstGeom>
          <a:noFill/>
          <a:ln>
            <a:noFill/>
          </a:ln>
        </p:spPr>
      </p:pic>
      <p:pic>
        <p:nvPicPr>
          <p:cNvPr id="465" name="Google Shape;465;p25"/>
          <p:cNvPicPr preferRelativeResize="0"/>
          <p:nvPr/>
        </p:nvPicPr>
        <p:blipFill>
          <a:blip r:embed="rId4">
            <a:alphaModFix/>
          </a:blip>
          <a:stretch>
            <a:fillRect/>
          </a:stretch>
        </p:blipFill>
        <p:spPr>
          <a:xfrm>
            <a:off x="10748993" y="0"/>
            <a:ext cx="1375369" cy="1833825"/>
          </a:xfrm>
          <a:prstGeom prst="rect">
            <a:avLst/>
          </a:prstGeom>
          <a:noFill/>
          <a:ln>
            <a:noFill/>
          </a:ln>
        </p:spPr>
      </p:pic>
      <p:sp>
        <p:nvSpPr>
          <p:cNvPr id="466" name="Google Shape;466;p25"/>
          <p:cNvSpPr txBox="1"/>
          <p:nvPr/>
        </p:nvSpPr>
        <p:spPr>
          <a:xfrm>
            <a:off x="10749000" y="1756300"/>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Voltage Regulator Selection</a:t>
            </a:r>
            <a:endParaRPr/>
          </a:p>
        </p:txBody>
      </p:sp>
      <p:sp>
        <p:nvSpPr>
          <p:cNvPr id="473" name="Google Shape;473;p26"/>
          <p:cNvSpPr txBox="1"/>
          <p:nvPr>
            <p:ph idx="1" type="body"/>
          </p:nvPr>
        </p:nvSpPr>
        <p:spPr>
          <a:xfrm>
            <a:off x="838200" y="2083800"/>
            <a:ext cx="10515600" cy="16374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Regulators used UA78M and TL2575</a:t>
            </a:r>
            <a:endParaRPr/>
          </a:p>
          <a:p>
            <a:pPr indent="-228600" lvl="1" marL="685800" rtl="0" algn="l">
              <a:lnSpc>
                <a:spcPct val="90000"/>
              </a:lnSpc>
              <a:spcBef>
                <a:spcPts val="0"/>
              </a:spcBef>
              <a:spcAft>
                <a:spcPts val="0"/>
              </a:spcAft>
              <a:buSzPts val="1800"/>
              <a:buChar char="•"/>
            </a:pPr>
            <a:r>
              <a:rPr lang="en-US"/>
              <a:t>Laser rifle and Target board will contain both regulators 5V</a:t>
            </a:r>
            <a:endParaRPr/>
          </a:p>
        </p:txBody>
      </p:sp>
      <p:pic>
        <p:nvPicPr>
          <p:cNvPr id="474" name="Google Shape;474;p26"/>
          <p:cNvPicPr preferRelativeResize="0"/>
          <p:nvPr/>
        </p:nvPicPr>
        <p:blipFill>
          <a:blip r:embed="rId3">
            <a:alphaModFix/>
          </a:blip>
          <a:stretch>
            <a:fillRect/>
          </a:stretch>
        </p:blipFill>
        <p:spPr>
          <a:xfrm>
            <a:off x="8892525" y="2083860"/>
            <a:ext cx="1924400" cy="1637300"/>
          </a:xfrm>
          <a:prstGeom prst="rect">
            <a:avLst/>
          </a:prstGeom>
          <a:noFill/>
          <a:ln>
            <a:noFill/>
          </a:ln>
        </p:spPr>
      </p:pic>
      <p:graphicFrame>
        <p:nvGraphicFramePr>
          <p:cNvPr id="475" name="Google Shape;475;p26"/>
          <p:cNvGraphicFramePr/>
          <p:nvPr/>
        </p:nvGraphicFramePr>
        <p:xfrm>
          <a:off x="838200" y="3609375"/>
          <a:ext cx="3000000" cy="3000000"/>
        </p:xfrm>
        <a:graphic>
          <a:graphicData uri="http://schemas.openxmlformats.org/drawingml/2006/table">
            <a:tbl>
              <a:tblPr>
                <a:noFill/>
                <a:tableStyleId>{0C7DE820-E220-4CF0-8017-8AB1D4AAF7B1}</a:tableStyleId>
              </a:tblPr>
              <a:tblGrid>
                <a:gridCol w="2679600"/>
                <a:gridCol w="1475475"/>
                <a:gridCol w="2577825"/>
                <a:gridCol w="3425825"/>
              </a:tblGrid>
              <a:tr h="371475">
                <a:tc>
                  <a:txBody>
                    <a:bodyPr/>
                    <a:lstStyle/>
                    <a:p>
                      <a:pPr indent="0" lvl="0" marL="0" rtl="0" algn="l">
                        <a:lnSpc>
                          <a:spcPct val="115000"/>
                        </a:lnSpc>
                        <a:spcBef>
                          <a:spcPts val="1200"/>
                        </a:spcBef>
                        <a:spcAft>
                          <a:spcPts val="0"/>
                        </a:spcAft>
                        <a:buNone/>
                      </a:pPr>
                      <a:r>
                        <a:rPr b="1" lang="en-US" sz="1100"/>
                        <a:t>Model</a:t>
                      </a:r>
                      <a:endParaRPr b="1" sz="1100"/>
                    </a:p>
                  </a:txBody>
                  <a:tcPr marT="91425" marB="91425" marR="68575" marL="68575">
                    <a:lnB cap="flat" cmpd="sng" w="14100">
                      <a:solidFill>
                        <a:srgbClr val="666666"/>
                      </a:solidFill>
                      <a:prstDash val="solid"/>
                      <a:round/>
                      <a:headEnd len="sm" w="sm" type="none"/>
                      <a:tailEnd len="sm" w="sm" type="none"/>
                    </a:lnB>
                    <a:solidFill>
                      <a:srgbClr val="FFFFFF"/>
                    </a:solidFill>
                  </a:tcPr>
                </a:tc>
                <a:tc>
                  <a:txBody>
                    <a:bodyPr/>
                    <a:lstStyle/>
                    <a:p>
                      <a:pPr indent="0" lvl="0" marL="0" rtl="0" algn="l">
                        <a:lnSpc>
                          <a:spcPct val="115000"/>
                        </a:lnSpc>
                        <a:spcBef>
                          <a:spcPts val="1200"/>
                        </a:spcBef>
                        <a:spcAft>
                          <a:spcPts val="0"/>
                        </a:spcAft>
                        <a:buNone/>
                      </a:pPr>
                      <a:r>
                        <a:rPr b="1" lang="en-US" sz="1100">
                          <a:solidFill>
                            <a:srgbClr val="232629"/>
                          </a:solidFill>
                        </a:rPr>
                        <a:t>Nominal Vout (V)</a:t>
                      </a:r>
                      <a:endParaRPr b="1" sz="1100">
                        <a:solidFill>
                          <a:srgbClr val="232629"/>
                        </a:solidFill>
                      </a:endParaRPr>
                    </a:p>
                  </a:txBody>
                  <a:tcPr marT="91425" marB="91425" marR="68575" marL="68575">
                    <a:lnB cap="flat" cmpd="sng" w="14100">
                      <a:solidFill>
                        <a:srgbClr val="666666"/>
                      </a:solidFill>
                      <a:prstDash val="solid"/>
                      <a:round/>
                      <a:headEnd len="sm" w="sm" type="none"/>
                      <a:tailEnd len="sm" w="sm" type="none"/>
                    </a:lnB>
                    <a:solidFill>
                      <a:srgbClr val="FFFFFF"/>
                    </a:solidFill>
                  </a:tcPr>
                </a:tc>
                <a:tc>
                  <a:txBody>
                    <a:bodyPr/>
                    <a:lstStyle/>
                    <a:p>
                      <a:pPr indent="0" lvl="0" marL="0" rtl="0" algn="l">
                        <a:lnSpc>
                          <a:spcPct val="115000"/>
                        </a:lnSpc>
                        <a:spcBef>
                          <a:spcPts val="1200"/>
                        </a:spcBef>
                        <a:spcAft>
                          <a:spcPts val="0"/>
                        </a:spcAft>
                        <a:buNone/>
                      </a:pPr>
                      <a:r>
                        <a:rPr b="1" lang="en-US" sz="1100">
                          <a:solidFill>
                            <a:srgbClr val="232629"/>
                          </a:solidFill>
                        </a:rPr>
                        <a:t>Output current (mA)</a:t>
                      </a:r>
                      <a:endParaRPr b="1" sz="1100">
                        <a:solidFill>
                          <a:srgbClr val="232629"/>
                        </a:solidFill>
                      </a:endParaRPr>
                    </a:p>
                  </a:txBody>
                  <a:tcPr marT="91425" marB="91425" marR="68575" marL="68575">
                    <a:lnB cap="flat" cmpd="sng" w="14100">
                      <a:solidFill>
                        <a:srgbClr val="666666"/>
                      </a:solidFill>
                      <a:prstDash val="solid"/>
                      <a:round/>
                      <a:headEnd len="sm" w="sm" type="none"/>
                      <a:tailEnd len="sm" w="sm" type="none"/>
                    </a:lnB>
                    <a:solidFill>
                      <a:srgbClr val="FFFFFF"/>
                    </a:solidFill>
                  </a:tcPr>
                </a:tc>
                <a:tc>
                  <a:txBody>
                    <a:bodyPr/>
                    <a:lstStyle/>
                    <a:p>
                      <a:pPr indent="0" lvl="0" marL="0" rtl="0" algn="l">
                        <a:lnSpc>
                          <a:spcPct val="115000"/>
                        </a:lnSpc>
                        <a:spcBef>
                          <a:spcPts val="1200"/>
                        </a:spcBef>
                        <a:spcAft>
                          <a:spcPts val="0"/>
                        </a:spcAft>
                        <a:buNone/>
                      </a:pPr>
                      <a:r>
                        <a:rPr b="1" lang="en-US" sz="1100">
                          <a:solidFill>
                            <a:srgbClr val="232629"/>
                          </a:solidFill>
                        </a:rPr>
                        <a:t>Price</a:t>
                      </a:r>
                      <a:endParaRPr b="1" sz="1100">
                        <a:solidFill>
                          <a:srgbClr val="232629"/>
                        </a:solidFill>
                      </a:endParaRPr>
                    </a:p>
                  </a:txBody>
                  <a:tcPr marT="91425" marB="91425" marR="68575" marL="68575">
                    <a:lnB cap="flat" cmpd="sng" w="14100">
                      <a:solidFill>
                        <a:srgbClr val="666666"/>
                      </a:solidFill>
                      <a:prstDash val="solid"/>
                      <a:round/>
                      <a:headEnd len="sm" w="sm" type="none"/>
                      <a:tailEnd len="sm" w="sm" type="none"/>
                    </a:lnB>
                    <a:solidFill>
                      <a:srgbClr val="FFFFFF"/>
                    </a:solidFill>
                  </a:tcPr>
                </a:tc>
              </a:tr>
              <a:tr h="381000">
                <a:tc>
                  <a:txBody>
                    <a:bodyPr/>
                    <a:lstStyle/>
                    <a:p>
                      <a:pPr indent="0" lvl="0" marL="0" rtl="0" algn="l">
                        <a:lnSpc>
                          <a:spcPct val="115000"/>
                        </a:lnSpc>
                        <a:spcBef>
                          <a:spcPts val="1200"/>
                        </a:spcBef>
                        <a:spcAft>
                          <a:spcPts val="0"/>
                        </a:spcAft>
                        <a:buNone/>
                      </a:pPr>
                      <a:r>
                        <a:rPr b="1" lang="en-US" sz="1100"/>
                        <a:t>TPS76333</a:t>
                      </a:r>
                      <a:endParaRPr b="1" sz="1100"/>
                    </a:p>
                  </a:txBody>
                  <a:tcPr marT="91425" marB="91425" marR="68575" marL="68575">
                    <a:lnR cap="flat" cmpd="sng" w="7050">
                      <a:solidFill>
                        <a:srgbClr val="666666"/>
                      </a:solidFill>
                      <a:prstDash val="solid"/>
                      <a:round/>
                      <a:headEnd len="sm" w="sm" type="none"/>
                      <a:tailEnd len="sm" w="sm" type="none"/>
                    </a:lnR>
                    <a:lnT cap="flat" cmpd="sng" w="1410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CCCCCC"/>
                    </a:solidFill>
                  </a:tcPr>
                </a:tc>
                <a:tc>
                  <a:txBody>
                    <a:bodyPr/>
                    <a:lstStyle/>
                    <a:p>
                      <a:pPr indent="0" lvl="0" marL="0" rtl="0" algn="l">
                        <a:lnSpc>
                          <a:spcPct val="115000"/>
                        </a:lnSpc>
                        <a:spcBef>
                          <a:spcPts val="1200"/>
                        </a:spcBef>
                        <a:spcAft>
                          <a:spcPts val="1200"/>
                        </a:spcAft>
                        <a:buNone/>
                      </a:pPr>
                      <a:r>
                        <a:rPr lang="en-US"/>
                        <a:t>1.6 - 5V Variable</a:t>
                      </a:r>
                      <a:endParaRPr/>
                    </a:p>
                  </a:txBody>
                  <a:tcPr marT="91425" marB="91425" marR="68575" marL="68575">
                    <a:lnL cap="flat" cmpd="sng" w="7050">
                      <a:solidFill>
                        <a:srgbClr val="666666"/>
                      </a:solidFill>
                      <a:prstDash val="solid"/>
                      <a:round/>
                      <a:headEnd len="sm" w="sm" type="none"/>
                      <a:tailEnd len="sm" w="sm" type="none"/>
                    </a:lnL>
                    <a:lnR cap="flat" cmpd="sng" w="7050">
                      <a:solidFill>
                        <a:srgbClr val="666666"/>
                      </a:solidFill>
                      <a:prstDash val="solid"/>
                      <a:round/>
                      <a:headEnd len="sm" w="sm" type="none"/>
                      <a:tailEnd len="sm" w="sm" type="none"/>
                    </a:lnR>
                    <a:lnT cap="flat" cmpd="sng" w="1410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CCCCCC"/>
                    </a:solidFill>
                  </a:tcPr>
                </a:tc>
                <a:tc>
                  <a:txBody>
                    <a:bodyPr/>
                    <a:lstStyle/>
                    <a:p>
                      <a:pPr indent="0" lvl="0" marL="0" rtl="0" algn="l">
                        <a:lnSpc>
                          <a:spcPct val="115000"/>
                        </a:lnSpc>
                        <a:spcBef>
                          <a:spcPts val="1200"/>
                        </a:spcBef>
                        <a:spcAft>
                          <a:spcPts val="0"/>
                        </a:spcAft>
                        <a:buNone/>
                      </a:pPr>
                      <a:r>
                        <a:rPr lang="en-US"/>
                        <a:t>800</a:t>
                      </a:r>
                      <a:endParaRPr/>
                    </a:p>
                  </a:txBody>
                  <a:tcPr marT="91425" marB="91425" marR="68575" marL="68575">
                    <a:lnL cap="flat" cmpd="sng" w="7050">
                      <a:solidFill>
                        <a:srgbClr val="666666"/>
                      </a:solidFill>
                      <a:prstDash val="solid"/>
                      <a:round/>
                      <a:headEnd len="sm" w="sm" type="none"/>
                      <a:tailEnd len="sm" w="sm" type="none"/>
                    </a:lnL>
                    <a:lnR cap="flat" cmpd="sng" w="7050">
                      <a:solidFill>
                        <a:srgbClr val="666666"/>
                      </a:solidFill>
                      <a:prstDash val="solid"/>
                      <a:round/>
                      <a:headEnd len="sm" w="sm" type="none"/>
                      <a:tailEnd len="sm" w="sm" type="none"/>
                    </a:lnR>
                    <a:lnT cap="flat" cmpd="sng" w="1410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CCCCCC"/>
                    </a:solidFill>
                  </a:tcPr>
                </a:tc>
                <a:tc>
                  <a:txBody>
                    <a:bodyPr/>
                    <a:lstStyle/>
                    <a:p>
                      <a:pPr indent="0" lvl="0" marL="0" rtl="0" algn="l">
                        <a:lnSpc>
                          <a:spcPct val="115000"/>
                        </a:lnSpc>
                        <a:spcBef>
                          <a:spcPts val="1200"/>
                        </a:spcBef>
                        <a:spcAft>
                          <a:spcPts val="0"/>
                        </a:spcAft>
                        <a:buNone/>
                      </a:pPr>
                      <a:r>
                        <a:rPr lang="en-US"/>
                        <a:t>$0.71</a:t>
                      </a:r>
                      <a:endParaRPr/>
                    </a:p>
                  </a:txBody>
                  <a:tcPr marT="91425" marB="91425" marR="68575" marL="68575">
                    <a:lnL cap="flat" cmpd="sng" w="7050">
                      <a:solidFill>
                        <a:srgbClr val="666666"/>
                      </a:solidFill>
                      <a:prstDash val="solid"/>
                      <a:round/>
                      <a:headEnd len="sm" w="sm" type="none"/>
                      <a:tailEnd len="sm" w="sm" type="none"/>
                    </a:lnL>
                    <a:lnT cap="flat" cmpd="sng" w="1410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CCCCCC"/>
                    </a:solidFill>
                  </a:tcPr>
                </a:tc>
              </a:tr>
              <a:tr h="200025">
                <a:tc>
                  <a:txBody>
                    <a:bodyPr/>
                    <a:lstStyle/>
                    <a:p>
                      <a:pPr indent="0" lvl="0" marL="0" rtl="0" algn="l">
                        <a:lnSpc>
                          <a:spcPct val="90000"/>
                        </a:lnSpc>
                        <a:spcBef>
                          <a:spcPts val="0"/>
                        </a:spcBef>
                        <a:spcAft>
                          <a:spcPts val="0"/>
                        </a:spcAft>
                        <a:buNone/>
                      </a:pPr>
                      <a:r>
                        <a:rPr b="1" lang="en-US" sz="1100">
                          <a:solidFill>
                            <a:schemeClr val="dk1"/>
                          </a:solidFill>
                        </a:rPr>
                        <a:t>UAM78 33CDCY</a:t>
                      </a:r>
                      <a:endParaRPr b="1" sz="100">
                        <a:solidFill>
                          <a:srgbClr val="232629"/>
                        </a:solidFill>
                        <a:highlight>
                          <a:srgbClr val="FFFFFF"/>
                        </a:highlight>
                      </a:endParaRPr>
                    </a:p>
                  </a:txBody>
                  <a:tcPr marT="91425" marB="91425" marR="68575" marL="68575">
                    <a:lnR cap="flat" cmpd="sng" w="7050">
                      <a:solidFill>
                        <a:srgbClr val="666666"/>
                      </a:solidFill>
                      <a:prstDash val="solid"/>
                      <a:round/>
                      <a:headEnd len="sm" w="sm" type="none"/>
                      <a:tailEnd len="sm" w="sm" type="none"/>
                    </a:lnR>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FFF2CC"/>
                    </a:solidFill>
                  </a:tcPr>
                </a:tc>
                <a:tc>
                  <a:txBody>
                    <a:bodyPr/>
                    <a:lstStyle/>
                    <a:p>
                      <a:pPr indent="0" lvl="0" marL="0" rtl="0" algn="l">
                        <a:lnSpc>
                          <a:spcPct val="115000"/>
                        </a:lnSpc>
                        <a:spcBef>
                          <a:spcPts val="1200"/>
                        </a:spcBef>
                        <a:spcAft>
                          <a:spcPts val="0"/>
                        </a:spcAft>
                        <a:buNone/>
                      </a:pPr>
                      <a:r>
                        <a:rPr lang="en-US"/>
                        <a:t>3.3V</a:t>
                      </a:r>
                      <a:endParaRPr/>
                    </a:p>
                  </a:txBody>
                  <a:tcPr marT="91425" marB="91425" marR="68575" marL="68575">
                    <a:lnL cap="flat" cmpd="sng" w="7050">
                      <a:solidFill>
                        <a:srgbClr val="666666"/>
                      </a:solidFill>
                      <a:prstDash val="solid"/>
                      <a:round/>
                      <a:headEnd len="sm" w="sm" type="none"/>
                      <a:tailEnd len="sm" w="sm" type="none"/>
                    </a:lnL>
                    <a:lnR cap="flat" cmpd="sng" w="7050">
                      <a:solidFill>
                        <a:srgbClr val="666666"/>
                      </a:solidFill>
                      <a:prstDash val="solid"/>
                      <a:round/>
                      <a:headEnd len="sm" w="sm" type="none"/>
                      <a:tailEnd len="sm" w="sm" type="none"/>
                    </a:lnR>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FFF2CC"/>
                    </a:solidFill>
                  </a:tcPr>
                </a:tc>
                <a:tc>
                  <a:txBody>
                    <a:bodyPr/>
                    <a:lstStyle/>
                    <a:p>
                      <a:pPr indent="0" lvl="0" marL="0" rtl="0" algn="l">
                        <a:lnSpc>
                          <a:spcPct val="115000"/>
                        </a:lnSpc>
                        <a:spcBef>
                          <a:spcPts val="1200"/>
                        </a:spcBef>
                        <a:spcAft>
                          <a:spcPts val="0"/>
                        </a:spcAft>
                        <a:buNone/>
                      </a:pPr>
                      <a:r>
                        <a:rPr lang="en-US"/>
                        <a:t>500</a:t>
                      </a:r>
                      <a:endParaRPr/>
                    </a:p>
                  </a:txBody>
                  <a:tcPr marT="91425" marB="91425" marR="68575" marL="68575">
                    <a:lnL cap="flat" cmpd="sng" w="7050">
                      <a:solidFill>
                        <a:srgbClr val="666666"/>
                      </a:solidFill>
                      <a:prstDash val="solid"/>
                      <a:round/>
                      <a:headEnd len="sm" w="sm" type="none"/>
                      <a:tailEnd len="sm" w="sm" type="none"/>
                    </a:lnL>
                    <a:lnR cap="flat" cmpd="sng" w="7050">
                      <a:solidFill>
                        <a:srgbClr val="666666"/>
                      </a:solidFill>
                      <a:prstDash val="solid"/>
                      <a:round/>
                      <a:headEnd len="sm" w="sm" type="none"/>
                      <a:tailEnd len="sm" w="sm" type="none"/>
                    </a:lnR>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FFF2CC"/>
                    </a:solidFill>
                  </a:tcPr>
                </a:tc>
                <a:tc>
                  <a:txBody>
                    <a:bodyPr/>
                    <a:lstStyle/>
                    <a:p>
                      <a:pPr indent="0" lvl="0" marL="0" rtl="0" algn="l">
                        <a:lnSpc>
                          <a:spcPct val="115000"/>
                        </a:lnSpc>
                        <a:spcBef>
                          <a:spcPts val="1200"/>
                        </a:spcBef>
                        <a:spcAft>
                          <a:spcPts val="0"/>
                        </a:spcAft>
                        <a:buNone/>
                      </a:pPr>
                      <a:r>
                        <a:rPr lang="en-US"/>
                        <a:t>$1.36</a:t>
                      </a:r>
                      <a:endParaRPr/>
                    </a:p>
                  </a:txBody>
                  <a:tcPr marT="91425" marB="91425" marR="68575" marL="68575">
                    <a:lnL cap="flat" cmpd="sng" w="7050">
                      <a:solidFill>
                        <a:srgbClr val="666666"/>
                      </a:solidFill>
                      <a:prstDash val="solid"/>
                      <a:round/>
                      <a:headEnd len="sm" w="sm" type="none"/>
                      <a:tailEnd len="sm" w="sm" type="none"/>
                    </a:lnL>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FFF2CC"/>
                    </a:solidFill>
                  </a:tcPr>
                </a:tc>
              </a:tr>
              <a:tr h="295275">
                <a:tc>
                  <a:txBody>
                    <a:bodyPr/>
                    <a:lstStyle/>
                    <a:p>
                      <a:pPr indent="0" lvl="0" marL="0" rtl="0" algn="l">
                        <a:lnSpc>
                          <a:spcPct val="115000"/>
                        </a:lnSpc>
                        <a:spcBef>
                          <a:spcPts val="1200"/>
                        </a:spcBef>
                        <a:spcAft>
                          <a:spcPts val="0"/>
                        </a:spcAft>
                        <a:buNone/>
                      </a:pPr>
                      <a:r>
                        <a:rPr b="1" lang="en-US" sz="1100"/>
                        <a:t>UA78M05IKVURG3</a:t>
                      </a:r>
                      <a:endParaRPr b="1" sz="1100"/>
                    </a:p>
                  </a:txBody>
                  <a:tcPr marT="91425" marB="91425" marR="68575" marL="68575">
                    <a:lnR cap="flat" cmpd="sng" w="7050">
                      <a:solidFill>
                        <a:srgbClr val="666666"/>
                      </a:solidFill>
                      <a:prstDash val="solid"/>
                      <a:round/>
                      <a:headEnd len="sm" w="sm" type="none"/>
                      <a:tailEnd len="sm" w="sm" type="none"/>
                    </a:lnR>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CCCCCC"/>
                    </a:solidFill>
                  </a:tcPr>
                </a:tc>
                <a:tc>
                  <a:txBody>
                    <a:bodyPr/>
                    <a:lstStyle/>
                    <a:p>
                      <a:pPr indent="0" lvl="0" marL="0" rtl="0" algn="l">
                        <a:lnSpc>
                          <a:spcPct val="90000"/>
                        </a:lnSpc>
                        <a:spcBef>
                          <a:spcPts val="0"/>
                        </a:spcBef>
                        <a:spcAft>
                          <a:spcPts val="0"/>
                        </a:spcAft>
                        <a:buNone/>
                      </a:pPr>
                      <a:r>
                        <a:rPr lang="en-US">
                          <a:solidFill>
                            <a:schemeClr val="dk1"/>
                          </a:solidFill>
                        </a:rPr>
                        <a:t>5v</a:t>
                      </a:r>
                      <a:endParaRPr sz="100">
                        <a:solidFill>
                          <a:srgbClr val="232629"/>
                        </a:solidFill>
                        <a:highlight>
                          <a:srgbClr val="FFFFFF"/>
                        </a:highlight>
                      </a:endParaRPr>
                    </a:p>
                  </a:txBody>
                  <a:tcPr marT="91425" marB="91425" marR="68575" marL="68575">
                    <a:lnL cap="flat" cmpd="sng" w="7050">
                      <a:solidFill>
                        <a:srgbClr val="666666"/>
                      </a:solidFill>
                      <a:prstDash val="solid"/>
                      <a:round/>
                      <a:headEnd len="sm" w="sm" type="none"/>
                      <a:tailEnd len="sm" w="sm" type="none"/>
                    </a:lnL>
                    <a:lnR cap="flat" cmpd="sng" w="7050">
                      <a:solidFill>
                        <a:srgbClr val="666666"/>
                      </a:solidFill>
                      <a:prstDash val="solid"/>
                      <a:round/>
                      <a:headEnd len="sm" w="sm" type="none"/>
                      <a:tailEnd len="sm" w="sm" type="none"/>
                    </a:lnR>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CCCCCC"/>
                    </a:solidFill>
                  </a:tcPr>
                </a:tc>
                <a:tc>
                  <a:txBody>
                    <a:bodyPr/>
                    <a:lstStyle/>
                    <a:p>
                      <a:pPr indent="0" lvl="0" marL="0" rtl="0" algn="l">
                        <a:lnSpc>
                          <a:spcPct val="115000"/>
                        </a:lnSpc>
                        <a:spcBef>
                          <a:spcPts val="1200"/>
                        </a:spcBef>
                        <a:spcAft>
                          <a:spcPts val="0"/>
                        </a:spcAft>
                        <a:buNone/>
                      </a:pPr>
                      <a:r>
                        <a:rPr lang="en-US"/>
                        <a:t>500</a:t>
                      </a:r>
                      <a:endParaRPr/>
                    </a:p>
                  </a:txBody>
                  <a:tcPr marT="91425" marB="91425" marR="68575" marL="68575">
                    <a:lnL cap="flat" cmpd="sng" w="7050">
                      <a:solidFill>
                        <a:srgbClr val="666666"/>
                      </a:solidFill>
                      <a:prstDash val="solid"/>
                      <a:round/>
                      <a:headEnd len="sm" w="sm" type="none"/>
                      <a:tailEnd len="sm" w="sm" type="none"/>
                    </a:lnL>
                    <a:lnR cap="flat" cmpd="sng" w="7050">
                      <a:solidFill>
                        <a:srgbClr val="666666"/>
                      </a:solidFill>
                      <a:prstDash val="solid"/>
                      <a:round/>
                      <a:headEnd len="sm" w="sm" type="none"/>
                      <a:tailEnd len="sm" w="sm" type="none"/>
                    </a:lnR>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CCCCCC"/>
                    </a:solidFill>
                  </a:tcPr>
                </a:tc>
                <a:tc>
                  <a:txBody>
                    <a:bodyPr/>
                    <a:lstStyle/>
                    <a:p>
                      <a:pPr indent="0" lvl="0" marL="0" rtl="0" algn="l">
                        <a:lnSpc>
                          <a:spcPct val="115000"/>
                        </a:lnSpc>
                        <a:spcBef>
                          <a:spcPts val="1200"/>
                        </a:spcBef>
                        <a:spcAft>
                          <a:spcPts val="0"/>
                        </a:spcAft>
                        <a:buNone/>
                      </a:pPr>
                      <a:r>
                        <a:rPr lang="en-US"/>
                        <a:t>$0.91</a:t>
                      </a:r>
                      <a:endParaRPr/>
                    </a:p>
                  </a:txBody>
                  <a:tcPr marT="91425" marB="91425" marR="68575" marL="68575">
                    <a:lnL cap="flat" cmpd="sng" w="7050">
                      <a:solidFill>
                        <a:srgbClr val="666666"/>
                      </a:solidFill>
                      <a:prstDash val="solid"/>
                      <a:round/>
                      <a:headEnd len="sm" w="sm" type="none"/>
                      <a:tailEnd len="sm" w="sm" type="none"/>
                    </a:lnL>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CCCCCC"/>
                    </a:solidFill>
                  </a:tcPr>
                </a:tc>
              </a:tr>
              <a:tr h="371475">
                <a:tc>
                  <a:txBody>
                    <a:bodyPr/>
                    <a:lstStyle/>
                    <a:p>
                      <a:pPr indent="0" lvl="0" marL="0" rtl="0" algn="l">
                        <a:lnSpc>
                          <a:spcPct val="115000"/>
                        </a:lnSpc>
                        <a:spcBef>
                          <a:spcPts val="1200"/>
                        </a:spcBef>
                        <a:spcAft>
                          <a:spcPts val="0"/>
                        </a:spcAft>
                        <a:buNone/>
                      </a:pPr>
                      <a:r>
                        <a:rPr b="1" lang="en-US" sz="1100"/>
                        <a:t>TL2575-05IKTTRG3</a:t>
                      </a:r>
                      <a:endParaRPr b="1" sz="1100"/>
                    </a:p>
                  </a:txBody>
                  <a:tcPr marT="91425" marB="91425" marR="68575" marL="68575">
                    <a:lnR cap="flat" cmpd="sng" w="7050">
                      <a:solidFill>
                        <a:srgbClr val="666666"/>
                      </a:solidFill>
                      <a:prstDash val="solid"/>
                      <a:round/>
                      <a:headEnd len="sm" w="sm" type="none"/>
                      <a:tailEnd len="sm" w="sm" type="none"/>
                    </a:lnR>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FFF2CC"/>
                    </a:solidFill>
                  </a:tcPr>
                </a:tc>
                <a:tc>
                  <a:txBody>
                    <a:bodyPr/>
                    <a:lstStyle/>
                    <a:p>
                      <a:pPr indent="0" lvl="0" marL="0" rtl="0" algn="l">
                        <a:lnSpc>
                          <a:spcPct val="107000"/>
                        </a:lnSpc>
                        <a:spcBef>
                          <a:spcPts val="1200"/>
                        </a:spcBef>
                        <a:spcAft>
                          <a:spcPts val="800"/>
                        </a:spcAft>
                        <a:buNone/>
                      </a:pPr>
                      <a:r>
                        <a:rPr lang="en-US"/>
                        <a:t>5V</a:t>
                      </a:r>
                      <a:endParaRPr/>
                    </a:p>
                  </a:txBody>
                  <a:tcPr marT="91425" marB="91425" marR="68575" marL="68575">
                    <a:lnL cap="flat" cmpd="sng" w="7050">
                      <a:solidFill>
                        <a:srgbClr val="666666"/>
                      </a:solidFill>
                      <a:prstDash val="solid"/>
                      <a:round/>
                      <a:headEnd len="sm" w="sm" type="none"/>
                      <a:tailEnd len="sm" w="sm" type="none"/>
                    </a:lnL>
                    <a:lnR cap="flat" cmpd="sng" w="7050">
                      <a:solidFill>
                        <a:srgbClr val="666666"/>
                      </a:solidFill>
                      <a:prstDash val="solid"/>
                      <a:round/>
                      <a:headEnd len="sm" w="sm" type="none"/>
                      <a:tailEnd len="sm" w="sm" type="none"/>
                    </a:lnR>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FFF2CC"/>
                    </a:solidFill>
                  </a:tcPr>
                </a:tc>
                <a:tc>
                  <a:txBody>
                    <a:bodyPr/>
                    <a:lstStyle/>
                    <a:p>
                      <a:pPr indent="0" lvl="0" marL="0" rtl="0" algn="l">
                        <a:lnSpc>
                          <a:spcPct val="115000"/>
                        </a:lnSpc>
                        <a:spcBef>
                          <a:spcPts val="1200"/>
                        </a:spcBef>
                        <a:spcAft>
                          <a:spcPts val="0"/>
                        </a:spcAft>
                        <a:buNone/>
                      </a:pPr>
                      <a:r>
                        <a:rPr lang="en-US"/>
                        <a:t>1A</a:t>
                      </a:r>
                      <a:endParaRPr/>
                    </a:p>
                  </a:txBody>
                  <a:tcPr marT="91425" marB="91425" marR="68575" marL="68575">
                    <a:lnL cap="flat" cmpd="sng" w="7050">
                      <a:solidFill>
                        <a:srgbClr val="666666"/>
                      </a:solidFill>
                      <a:prstDash val="solid"/>
                      <a:round/>
                      <a:headEnd len="sm" w="sm" type="none"/>
                      <a:tailEnd len="sm" w="sm" type="none"/>
                    </a:lnL>
                    <a:lnR cap="flat" cmpd="sng" w="7050">
                      <a:solidFill>
                        <a:srgbClr val="666666"/>
                      </a:solidFill>
                      <a:prstDash val="solid"/>
                      <a:round/>
                      <a:headEnd len="sm" w="sm" type="none"/>
                      <a:tailEnd len="sm" w="sm" type="none"/>
                    </a:lnR>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FFF2CC"/>
                    </a:solidFill>
                  </a:tcPr>
                </a:tc>
                <a:tc>
                  <a:txBody>
                    <a:bodyPr/>
                    <a:lstStyle/>
                    <a:p>
                      <a:pPr indent="0" lvl="0" marL="0" rtl="0" algn="l">
                        <a:lnSpc>
                          <a:spcPct val="115000"/>
                        </a:lnSpc>
                        <a:spcBef>
                          <a:spcPts val="1200"/>
                        </a:spcBef>
                        <a:spcAft>
                          <a:spcPts val="0"/>
                        </a:spcAft>
                        <a:buNone/>
                      </a:pPr>
                      <a:r>
                        <a:rPr lang="en-US"/>
                        <a:t>$1.32</a:t>
                      </a:r>
                      <a:endParaRPr/>
                    </a:p>
                  </a:txBody>
                  <a:tcPr marT="91425" marB="91425" marR="68575" marL="68575">
                    <a:lnL cap="flat" cmpd="sng" w="7050">
                      <a:solidFill>
                        <a:srgbClr val="666666"/>
                      </a:solidFill>
                      <a:prstDash val="solid"/>
                      <a:round/>
                      <a:headEnd len="sm" w="sm" type="none"/>
                      <a:tailEnd len="sm" w="sm" type="none"/>
                    </a:lnL>
                    <a:lnT cap="flat" cmpd="sng" w="7050">
                      <a:solidFill>
                        <a:srgbClr val="666666"/>
                      </a:solidFill>
                      <a:prstDash val="solid"/>
                      <a:round/>
                      <a:headEnd len="sm" w="sm" type="none"/>
                      <a:tailEnd len="sm" w="sm" type="none"/>
                    </a:lnT>
                    <a:lnB cap="flat" cmpd="sng" w="7050">
                      <a:solidFill>
                        <a:srgbClr val="666666"/>
                      </a:solidFill>
                      <a:prstDash val="solid"/>
                      <a:round/>
                      <a:headEnd len="sm" w="sm" type="none"/>
                      <a:tailEnd len="sm" w="sm" type="none"/>
                    </a:lnB>
                    <a:solidFill>
                      <a:srgbClr val="FFF2CC"/>
                    </a:solidFill>
                  </a:tcPr>
                </a:tc>
              </a:tr>
            </a:tbl>
          </a:graphicData>
        </a:graphic>
      </p:graphicFrame>
      <p:pic>
        <p:nvPicPr>
          <p:cNvPr id="476" name="Google Shape;476;p26"/>
          <p:cNvPicPr preferRelativeResize="0"/>
          <p:nvPr/>
        </p:nvPicPr>
        <p:blipFill>
          <a:blip r:embed="rId4">
            <a:alphaModFix/>
          </a:blip>
          <a:stretch>
            <a:fillRect/>
          </a:stretch>
        </p:blipFill>
        <p:spPr>
          <a:xfrm>
            <a:off x="10378418" y="169650"/>
            <a:ext cx="1375369" cy="1833825"/>
          </a:xfrm>
          <a:prstGeom prst="rect">
            <a:avLst/>
          </a:prstGeom>
          <a:noFill/>
          <a:ln>
            <a:noFill/>
          </a:ln>
        </p:spPr>
      </p:pic>
      <p:sp>
        <p:nvSpPr>
          <p:cNvPr id="477" name="Google Shape;477;p26"/>
          <p:cNvSpPr txBox="1"/>
          <p:nvPr/>
        </p:nvSpPr>
        <p:spPr>
          <a:xfrm>
            <a:off x="10378425" y="1925950"/>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2" name="Shape 482"/>
        <p:cNvGrpSpPr/>
        <p:nvPr/>
      </p:nvGrpSpPr>
      <p:grpSpPr>
        <a:xfrm>
          <a:off x="0" y="0"/>
          <a:ext cx="0" cy="0"/>
          <a:chOff x="0" y="0"/>
          <a:chExt cx="0" cy="0"/>
        </a:xfrm>
      </p:grpSpPr>
      <p:sp>
        <p:nvSpPr>
          <p:cNvPr id="483" name="Google Shape;483;p29"/>
          <p:cNvSpPr txBox="1"/>
          <p:nvPr>
            <p:ph type="title"/>
          </p:nvPr>
        </p:nvSpPr>
        <p:spPr>
          <a:xfrm>
            <a:off x="838200" y="556337"/>
            <a:ext cx="6797405" cy="165140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Audio Selection</a:t>
            </a:r>
            <a:endParaRPr/>
          </a:p>
        </p:txBody>
      </p:sp>
      <p:sp>
        <p:nvSpPr>
          <p:cNvPr id="484" name="Google Shape;484;p29"/>
          <p:cNvSpPr txBox="1"/>
          <p:nvPr>
            <p:ph idx="1" type="body"/>
          </p:nvPr>
        </p:nvSpPr>
        <p:spPr>
          <a:xfrm>
            <a:off x="838200" y="2401330"/>
            <a:ext cx="6797405" cy="3719384"/>
          </a:xfrm>
          <a:prstGeom prst="rect">
            <a:avLst/>
          </a:prstGeom>
          <a:noFill/>
          <a:ln>
            <a:noFill/>
          </a:ln>
        </p:spPr>
        <p:txBody>
          <a:bodyPr anchorCtr="0" anchor="t" bIns="45700" lIns="91425" spcFirstLastPara="1" rIns="91425" wrap="square" tIns="45700">
            <a:normAutofit/>
          </a:bodyPr>
          <a:lstStyle/>
          <a:p>
            <a:pPr indent="-273050" lvl="0" marL="228600" rtl="0" algn="l">
              <a:lnSpc>
                <a:spcPct val="90000"/>
              </a:lnSpc>
              <a:spcBef>
                <a:spcPts val="0"/>
              </a:spcBef>
              <a:spcAft>
                <a:spcPts val="0"/>
              </a:spcAft>
              <a:buClr>
                <a:schemeClr val="dk1"/>
              </a:buClr>
              <a:buSzPts val="2600"/>
              <a:buChar char="•"/>
            </a:pPr>
            <a:r>
              <a:rPr lang="en-US" sz="2600"/>
              <a:t>Audio Amplifier Chip</a:t>
            </a:r>
            <a:endParaRPr sz="3500"/>
          </a:p>
          <a:p>
            <a:pPr indent="-215900" lvl="1" marL="685800" rtl="0" algn="l">
              <a:lnSpc>
                <a:spcPct val="90000"/>
              </a:lnSpc>
              <a:spcBef>
                <a:spcPts val="500"/>
              </a:spcBef>
              <a:spcAft>
                <a:spcPts val="0"/>
              </a:spcAft>
              <a:buClr>
                <a:schemeClr val="dk1"/>
              </a:buClr>
              <a:buSzPts val="1700"/>
              <a:buChar char="•"/>
            </a:pPr>
            <a:r>
              <a:rPr lang="en-US" sz="2200"/>
              <a:t>SparkFun I2S Audio Breakout - MAX98357A</a:t>
            </a:r>
            <a:endParaRPr sz="2200"/>
          </a:p>
          <a:p>
            <a:pPr indent="-247650" lvl="1" marL="685800" rtl="0" algn="l">
              <a:lnSpc>
                <a:spcPct val="90000"/>
              </a:lnSpc>
              <a:spcBef>
                <a:spcPts val="500"/>
              </a:spcBef>
              <a:spcAft>
                <a:spcPts val="0"/>
              </a:spcAft>
              <a:buSzPts val="2200"/>
              <a:buChar char="•"/>
            </a:pPr>
            <a:r>
              <a:rPr lang="en-US" sz="2200"/>
              <a:t>The gain of the amplifier can be configured from as low as +3dB to as high as +15dB</a:t>
            </a:r>
            <a:endParaRPr sz="2200"/>
          </a:p>
          <a:p>
            <a:pPr indent="-273050" lvl="0" marL="228600" rtl="0" algn="l">
              <a:lnSpc>
                <a:spcPct val="90000"/>
              </a:lnSpc>
              <a:spcBef>
                <a:spcPts val="1000"/>
              </a:spcBef>
              <a:spcAft>
                <a:spcPts val="0"/>
              </a:spcAft>
              <a:buClr>
                <a:schemeClr val="dk1"/>
              </a:buClr>
              <a:buSzPts val="2600"/>
              <a:buChar char="•"/>
            </a:pPr>
            <a:r>
              <a:rPr lang="en-US" sz="2600"/>
              <a:t>Speakers</a:t>
            </a:r>
            <a:endParaRPr sz="3500"/>
          </a:p>
          <a:p>
            <a:pPr indent="-228600" lvl="1" marL="685800" rtl="0" algn="l">
              <a:lnSpc>
                <a:spcPct val="115000"/>
              </a:lnSpc>
              <a:spcBef>
                <a:spcPts val="0"/>
              </a:spcBef>
              <a:spcAft>
                <a:spcPts val="0"/>
              </a:spcAft>
              <a:buSzPts val="1800"/>
              <a:buChar char="•"/>
            </a:pPr>
            <a:r>
              <a:rPr lang="en-US" sz="2200">
                <a:solidFill>
                  <a:srgbClr val="0F1111"/>
                </a:solidFill>
                <a:highlight>
                  <a:srgbClr val="FFFFFF"/>
                </a:highlight>
                <a:latin typeface="Arial"/>
                <a:ea typeface="Arial"/>
                <a:cs typeface="Arial"/>
                <a:sym typeface="Arial"/>
              </a:rPr>
              <a:t>Chip required maximum </a:t>
            </a:r>
            <a:r>
              <a:rPr lang="en-US" sz="2200"/>
              <a:t>power </a:t>
            </a:r>
            <a:r>
              <a:rPr lang="en-US" sz="2200"/>
              <a:t>3.2 Watt and rated impedance of 4Ω</a:t>
            </a:r>
            <a:endParaRPr sz="2200"/>
          </a:p>
          <a:p>
            <a:pPr indent="-209550" lvl="1" marL="685800" rtl="0" algn="l">
              <a:lnSpc>
                <a:spcPct val="90000"/>
              </a:lnSpc>
              <a:spcBef>
                <a:spcPts val="500"/>
              </a:spcBef>
              <a:spcAft>
                <a:spcPts val="0"/>
              </a:spcAft>
              <a:buSzPts val="1600"/>
              <a:buChar char="•"/>
            </a:pPr>
            <a:r>
              <a:rPr lang="en-US" sz="2200"/>
              <a:t>Found MakerHawk 4Ω 3-Watt Speaker</a:t>
            </a:r>
            <a:endParaRPr sz="2200"/>
          </a:p>
        </p:txBody>
      </p:sp>
      <p:pic>
        <p:nvPicPr>
          <p:cNvPr descr="16-TQFN" id="485" name="Google Shape;485;p29"/>
          <p:cNvPicPr preferRelativeResize="0"/>
          <p:nvPr/>
        </p:nvPicPr>
        <p:blipFill rotWithShape="1">
          <a:blip r:embed="rId3">
            <a:alphaModFix/>
          </a:blip>
          <a:srcRect b="0" l="0" r="0" t="0"/>
          <a:stretch/>
        </p:blipFill>
        <p:spPr>
          <a:xfrm>
            <a:off x="7184700" y="4085250"/>
            <a:ext cx="2253701" cy="2253701"/>
          </a:xfrm>
          <a:prstGeom prst="rect">
            <a:avLst/>
          </a:prstGeom>
          <a:noFill/>
          <a:ln>
            <a:noFill/>
          </a:ln>
          <a:effectLst>
            <a:outerShdw blurRad="50800" rotWithShape="0" algn="tl" dir="2700000" dist="38100">
              <a:srgbClr val="000000">
                <a:alpha val="40000"/>
              </a:srgbClr>
            </a:outerShdw>
          </a:effectLst>
        </p:spPr>
      </p:pic>
      <p:pic>
        <p:nvPicPr>
          <p:cNvPr id="486" name="Google Shape;486;p29"/>
          <p:cNvPicPr preferRelativeResize="0"/>
          <p:nvPr/>
        </p:nvPicPr>
        <p:blipFill>
          <a:blip r:embed="rId4">
            <a:alphaModFix/>
          </a:blip>
          <a:stretch>
            <a:fillRect/>
          </a:stretch>
        </p:blipFill>
        <p:spPr>
          <a:xfrm>
            <a:off x="6813500" y="556325"/>
            <a:ext cx="2253700" cy="1757889"/>
          </a:xfrm>
          <a:prstGeom prst="rect">
            <a:avLst/>
          </a:prstGeom>
          <a:noFill/>
          <a:ln>
            <a:noFill/>
          </a:ln>
        </p:spPr>
      </p:pic>
      <p:pic>
        <p:nvPicPr>
          <p:cNvPr id="487" name="Google Shape;487;p29"/>
          <p:cNvPicPr preferRelativeResize="0"/>
          <p:nvPr/>
        </p:nvPicPr>
        <p:blipFill>
          <a:blip r:embed="rId5">
            <a:alphaModFix/>
          </a:blip>
          <a:stretch>
            <a:fillRect/>
          </a:stretch>
        </p:blipFill>
        <p:spPr>
          <a:xfrm>
            <a:off x="9795625" y="3781125"/>
            <a:ext cx="1985925" cy="2692675"/>
          </a:xfrm>
          <a:prstGeom prst="rect">
            <a:avLst/>
          </a:prstGeom>
          <a:noFill/>
          <a:ln>
            <a:noFill/>
          </a:ln>
        </p:spPr>
      </p:pic>
      <p:pic>
        <p:nvPicPr>
          <p:cNvPr id="488" name="Google Shape;488;p29"/>
          <p:cNvPicPr preferRelativeResize="0"/>
          <p:nvPr/>
        </p:nvPicPr>
        <p:blipFill>
          <a:blip r:embed="rId6">
            <a:alphaModFix/>
          </a:blip>
          <a:stretch>
            <a:fillRect/>
          </a:stretch>
        </p:blipFill>
        <p:spPr>
          <a:xfrm>
            <a:off x="10552868" y="121825"/>
            <a:ext cx="1375369" cy="1833825"/>
          </a:xfrm>
          <a:prstGeom prst="rect">
            <a:avLst/>
          </a:prstGeom>
          <a:noFill/>
          <a:ln>
            <a:noFill/>
          </a:ln>
        </p:spPr>
      </p:pic>
      <p:sp>
        <p:nvSpPr>
          <p:cNvPr id="489" name="Google Shape;489;p29"/>
          <p:cNvSpPr txBox="1"/>
          <p:nvPr/>
        </p:nvSpPr>
        <p:spPr>
          <a:xfrm>
            <a:off x="10552875" y="1878125"/>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1dc32414374_0_3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Trigger &amp; Vibration Motor</a:t>
            </a:r>
            <a:endParaRPr/>
          </a:p>
        </p:txBody>
      </p:sp>
      <p:sp>
        <p:nvSpPr>
          <p:cNvPr id="496" name="Google Shape;496;g1dc32414374_0_36"/>
          <p:cNvSpPr txBox="1"/>
          <p:nvPr>
            <p:ph idx="1" type="body"/>
          </p:nvPr>
        </p:nvSpPr>
        <p:spPr>
          <a:xfrm>
            <a:off x="5852125" y="1509163"/>
            <a:ext cx="4707900" cy="2128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3200"/>
              <a:t>Vibration Motor</a:t>
            </a:r>
            <a:endParaRPr sz="3200"/>
          </a:p>
          <a:p>
            <a:pPr indent="-323850" lvl="0" marL="457200" rtl="0" algn="l">
              <a:spcBef>
                <a:spcPts val="1000"/>
              </a:spcBef>
              <a:spcAft>
                <a:spcPts val="0"/>
              </a:spcAft>
              <a:buSzPts val="1500"/>
              <a:buChar char="•"/>
            </a:pPr>
            <a:r>
              <a:rPr lang="en-US" sz="2500"/>
              <a:t>5V Parallax Vibration Motor 28821 </a:t>
            </a:r>
            <a:endParaRPr sz="2500"/>
          </a:p>
          <a:p>
            <a:pPr indent="-342900" lvl="0" marL="457200" rtl="0" algn="l">
              <a:spcBef>
                <a:spcPts val="0"/>
              </a:spcBef>
              <a:spcAft>
                <a:spcPts val="0"/>
              </a:spcAft>
              <a:buSzPts val="1800"/>
              <a:buChar char="•"/>
            </a:pPr>
            <a:r>
              <a:rPr lang="en-US" sz="2500"/>
              <a:t>Activated by MCU when trigger is pulled</a:t>
            </a:r>
            <a:r>
              <a:rPr lang="en-US"/>
              <a:t> </a:t>
            </a:r>
            <a:endParaRPr/>
          </a:p>
        </p:txBody>
      </p:sp>
      <p:pic>
        <p:nvPicPr>
          <p:cNvPr id="497" name="Google Shape;497;g1dc32414374_0_36"/>
          <p:cNvPicPr preferRelativeResize="0"/>
          <p:nvPr/>
        </p:nvPicPr>
        <p:blipFill>
          <a:blip r:embed="rId3">
            <a:alphaModFix/>
          </a:blip>
          <a:stretch>
            <a:fillRect/>
          </a:stretch>
        </p:blipFill>
        <p:spPr>
          <a:xfrm>
            <a:off x="7438650" y="4077403"/>
            <a:ext cx="3195450" cy="2310497"/>
          </a:xfrm>
          <a:prstGeom prst="rect">
            <a:avLst/>
          </a:prstGeom>
          <a:noFill/>
          <a:ln>
            <a:noFill/>
          </a:ln>
        </p:spPr>
      </p:pic>
      <p:pic>
        <p:nvPicPr>
          <p:cNvPr id="498" name="Google Shape;498;g1dc32414374_0_36"/>
          <p:cNvPicPr preferRelativeResize="0"/>
          <p:nvPr/>
        </p:nvPicPr>
        <p:blipFill>
          <a:blip r:embed="rId4">
            <a:alphaModFix/>
          </a:blip>
          <a:stretch>
            <a:fillRect/>
          </a:stretch>
        </p:blipFill>
        <p:spPr>
          <a:xfrm>
            <a:off x="1458675" y="1555225"/>
            <a:ext cx="3195450" cy="2036075"/>
          </a:xfrm>
          <a:prstGeom prst="rect">
            <a:avLst/>
          </a:prstGeom>
          <a:noFill/>
          <a:ln>
            <a:noFill/>
          </a:ln>
        </p:spPr>
      </p:pic>
      <p:sp>
        <p:nvSpPr>
          <p:cNvPr id="499" name="Google Shape;499;g1dc32414374_0_36"/>
          <p:cNvSpPr txBox="1"/>
          <p:nvPr>
            <p:ph idx="1" type="body"/>
          </p:nvPr>
        </p:nvSpPr>
        <p:spPr>
          <a:xfrm>
            <a:off x="1222400" y="3934875"/>
            <a:ext cx="4707900" cy="2590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3200"/>
              <a:t>Trigger</a:t>
            </a:r>
            <a:endParaRPr sz="3200"/>
          </a:p>
          <a:p>
            <a:pPr indent="-387350" lvl="0" marL="457200" rtl="0" algn="l">
              <a:spcBef>
                <a:spcPts val="1000"/>
              </a:spcBef>
              <a:spcAft>
                <a:spcPts val="0"/>
              </a:spcAft>
              <a:buSzPts val="2500"/>
              <a:buChar char="•"/>
            </a:pPr>
            <a:r>
              <a:rPr lang="en-US" sz="2500"/>
              <a:t>JANDECCN Limit Switch SPDT Hinge Roller Lever</a:t>
            </a:r>
            <a:endParaRPr sz="2500"/>
          </a:p>
          <a:p>
            <a:pPr indent="-387350" lvl="0" marL="457200" rtl="0" algn="l">
              <a:spcBef>
                <a:spcPts val="0"/>
              </a:spcBef>
              <a:spcAft>
                <a:spcPts val="0"/>
              </a:spcAft>
              <a:buSzPts val="2500"/>
              <a:buChar char="•"/>
            </a:pPr>
            <a:r>
              <a:rPr lang="en-US" sz="2500"/>
              <a:t>Used as the laser activation signal and reload function</a:t>
            </a:r>
            <a:endParaRPr sz="2500"/>
          </a:p>
        </p:txBody>
      </p:sp>
      <p:pic>
        <p:nvPicPr>
          <p:cNvPr id="500" name="Google Shape;500;g1dc32414374_0_36"/>
          <p:cNvPicPr preferRelativeResize="0"/>
          <p:nvPr/>
        </p:nvPicPr>
        <p:blipFill>
          <a:blip r:embed="rId5">
            <a:alphaModFix/>
          </a:blip>
          <a:stretch>
            <a:fillRect/>
          </a:stretch>
        </p:blipFill>
        <p:spPr>
          <a:xfrm>
            <a:off x="10634093" y="261100"/>
            <a:ext cx="1375369" cy="1833825"/>
          </a:xfrm>
          <a:prstGeom prst="rect">
            <a:avLst/>
          </a:prstGeom>
          <a:noFill/>
          <a:ln>
            <a:noFill/>
          </a:ln>
        </p:spPr>
      </p:pic>
      <p:sp>
        <p:nvSpPr>
          <p:cNvPr id="501" name="Google Shape;501;g1dc32414374_0_36"/>
          <p:cNvSpPr txBox="1"/>
          <p:nvPr/>
        </p:nvSpPr>
        <p:spPr>
          <a:xfrm>
            <a:off x="10634100" y="2017400"/>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4"/>
          <p:cNvSpPr txBox="1"/>
          <p:nvPr>
            <p:ph type="title"/>
          </p:nvPr>
        </p:nvSpPr>
        <p:spPr>
          <a:xfrm>
            <a:off x="804363" y="163209"/>
            <a:ext cx="440540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Target Schematics</a:t>
            </a:r>
            <a:endParaRPr/>
          </a:p>
        </p:txBody>
      </p:sp>
      <p:sp>
        <p:nvSpPr>
          <p:cNvPr id="508" name="Google Shape;508;p34"/>
          <p:cNvSpPr txBox="1"/>
          <p:nvPr/>
        </p:nvSpPr>
        <p:spPr>
          <a:xfrm>
            <a:off x="1149378" y="2481037"/>
            <a:ext cx="1987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3.3V Regulator </a:t>
            </a:r>
            <a:endParaRPr b="1"/>
          </a:p>
        </p:txBody>
      </p:sp>
      <p:sp>
        <p:nvSpPr>
          <p:cNvPr id="509" name="Google Shape;509;p34"/>
          <p:cNvSpPr txBox="1"/>
          <p:nvPr/>
        </p:nvSpPr>
        <p:spPr>
          <a:xfrm>
            <a:off x="1149377" y="4548102"/>
            <a:ext cx="1515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5V Regulator</a:t>
            </a:r>
            <a:endParaRPr b="1"/>
          </a:p>
        </p:txBody>
      </p:sp>
      <p:sp>
        <p:nvSpPr>
          <p:cNvPr id="510" name="Google Shape;510;p34"/>
          <p:cNvSpPr txBox="1"/>
          <p:nvPr/>
        </p:nvSpPr>
        <p:spPr>
          <a:xfrm>
            <a:off x="5497167" y="6148205"/>
            <a:ext cx="2848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Programming Buttons/Pins</a:t>
            </a:r>
            <a:endParaRPr b="1"/>
          </a:p>
        </p:txBody>
      </p:sp>
      <p:sp>
        <p:nvSpPr>
          <p:cNvPr id="511" name="Google Shape;511;p34"/>
          <p:cNvSpPr txBox="1"/>
          <p:nvPr/>
        </p:nvSpPr>
        <p:spPr>
          <a:xfrm>
            <a:off x="6153143" y="2645845"/>
            <a:ext cx="1316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Audio Chip</a:t>
            </a:r>
            <a:endParaRPr b="1"/>
          </a:p>
        </p:txBody>
      </p:sp>
      <p:sp>
        <p:nvSpPr>
          <p:cNvPr id="512" name="Google Shape;512;p34"/>
          <p:cNvSpPr txBox="1"/>
          <p:nvPr/>
        </p:nvSpPr>
        <p:spPr>
          <a:xfrm>
            <a:off x="609230" y="6425402"/>
            <a:ext cx="3067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IR </a:t>
            </a:r>
            <a:r>
              <a:rPr b="1" lang="en-US" sz="1800">
                <a:solidFill>
                  <a:schemeClr val="dk1"/>
                </a:solidFill>
                <a:latin typeface="Calibri"/>
                <a:ea typeface="Calibri"/>
                <a:cs typeface="Calibri"/>
                <a:sym typeface="Calibri"/>
              </a:rPr>
              <a:t>Receivers</a:t>
            </a:r>
            <a:r>
              <a:rPr b="1" lang="en-US" sz="1800">
                <a:solidFill>
                  <a:schemeClr val="dk1"/>
                </a:solidFill>
                <a:latin typeface="Calibri"/>
                <a:ea typeface="Calibri"/>
                <a:cs typeface="Calibri"/>
                <a:sym typeface="Calibri"/>
              </a:rPr>
              <a:t> &amp; Pins</a:t>
            </a:r>
            <a:endParaRPr b="1"/>
          </a:p>
        </p:txBody>
      </p:sp>
      <p:sp>
        <p:nvSpPr>
          <p:cNvPr id="513" name="Google Shape;513;p34"/>
          <p:cNvSpPr txBox="1"/>
          <p:nvPr/>
        </p:nvSpPr>
        <p:spPr>
          <a:xfrm>
            <a:off x="3952479" y="6148199"/>
            <a:ext cx="1544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Battery</a:t>
            </a:r>
            <a:r>
              <a:rPr b="1" lang="en-US" sz="1800">
                <a:solidFill>
                  <a:schemeClr val="dk1"/>
                </a:solidFill>
                <a:latin typeface="Calibri"/>
                <a:ea typeface="Calibri"/>
                <a:cs typeface="Calibri"/>
                <a:sym typeface="Calibri"/>
              </a:rPr>
              <a:t> &amp; On/Off</a:t>
            </a:r>
            <a:endParaRPr b="1"/>
          </a:p>
        </p:txBody>
      </p:sp>
      <p:sp>
        <p:nvSpPr>
          <p:cNvPr id="514" name="Google Shape;514;p34"/>
          <p:cNvSpPr txBox="1"/>
          <p:nvPr/>
        </p:nvSpPr>
        <p:spPr>
          <a:xfrm>
            <a:off x="8728964" y="6148204"/>
            <a:ext cx="2293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ESP32 w/Connections</a:t>
            </a:r>
            <a:endParaRPr b="1"/>
          </a:p>
        </p:txBody>
      </p:sp>
      <p:pic>
        <p:nvPicPr>
          <p:cNvPr id="515" name="Google Shape;515;p34"/>
          <p:cNvPicPr preferRelativeResize="0"/>
          <p:nvPr/>
        </p:nvPicPr>
        <p:blipFill>
          <a:blip r:embed="rId3">
            <a:alphaModFix/>
          </a:blip>
          <a:stretch>
            <a:fillRect/>
          </a:stretch>
        </p:blipFill>
        <p:spPr>
          <a:xfrm>
            <a:off x="3952483" y="3613649"/>
            <a:ext cx="1257300" cy="2438400"/>
          </a:xfrm>
          <a:prstGeom prst="rect">
            <a:avLst/>
          </a:prstGeom>
          <a:noFill/>
          <a:ln>
            <a:noFill/>
          </a:ln>
        </p:spPr>
      </p:pic>
      <p:pic>
        <p:nvPicPr>
          <p:cNvPr id="516" name="Google Shape;516;p34"/>
          <p:cNvPicPr preferRelativeResize="0"/>
          <p:nvPr/>
        </p:nvPicPr>
        <p:blipFill>
          <a:blip r:embed="rId4">
            <a:alphaModFix/>
          </a:blip>
          <a:stretch>
            <a:fillRect/>
          </a:stretch>
        </p:blipFill>
        <p:spPr>
          <a:xfrm>
            <a:off x="0" y="1338035"/>
            <a:ext cx="4286250" cy="1143000"/>
          </a:xfrm>
          <a:prstGeom prst="rect">
            <a:avLst/>
          </a:prstGeom>
          <a:noFill/>
          <a:ln>
            <a:noFill/>
          </a:ln>
        </p:spPr>
      </p:pic>
      <p:pic>
        <p:nvPicPr>
          <p:cNvPr id="517" name="Google Shape;517;p34"/>
          <p:cNvPicPr preferRelativeResize="0"/>
          <p:nvPr/>
        </p:nvPicPr>
        <p:blipFill>
          <a:blip r:embed="rId5">
            <a:alphaModFix/>
          </a:blip>
          <a:stretch>
            <a:fillRect/>
          </a:stretch>
        </p:blipFill>
        <p:spPr>
          <a:xfrm>
            <a:off x="115556" y="2856238"/>
            <a:ext cx="3838575" cy="1685925"/>
          </a:xfrm>
          <a:prstGeom prst="rect">
            <a:avLst/>
          </a:prstGeom>
          <a:noFill/>
          <a:ln>
            <a:noFill/>
          </a:ln>
        </p:spPr>
      </p:pic>
      <p:pic>
        <p:nvPicPr>
          <p:cNvPr id="518" name="Google Shape;518;p34"/>
          <p:cNvPicPr preferRelativeResize="0"/>
          <p:nvPr/>
        </p:nvPicPr>
        <p:blipFill>
          <a:blip r:embed="rId6">
            <a:alphaModFix/>
          </a:blip>
          <a:stretch>
            <a:fillRect/>
          </a:stretch>
        </p:blipFill>
        <p:spPr>
          <a:xfrm>
            <a:off x="8570793" y="3308750"/>
            <a:ext cx="2609850" cy="2847975"/>
          </a:xfrm>
          <a:prstGeom prst="rect">
            <a:avLst/>
          </a:prstGeom>
          <a:noFill/>
          <a:ln>
            <a:noFill/>
          </a:ln>
        </p:spPr>
      </p:pic>
      <p:pic>
        <p:nvPicPr>
          <p:cNvPr id="519" name="Google Shape;519;p34"/>
          <p:cNvPicPr preferRelativeResize="0"/>
          <p:nvPr/>
        </p:nvPicPr>
        <p:blipFill>
          <a:blip r:embed="rId7">
            <a:alphaModFix/>
          </a:blip>
          <a:stretch>
            <a:fillRect/>
          </a:stretch>
        </p:blipFill>
        <p:spPr>
          <a:xfrm>
            <a:off x="1044856" y="4831575"/>
            <a:ext cx="1724025" cy="1685925"/>
          </a:xfrm>
          <a:prstGeom prst="rect">
            <a:avLst/>
          </a:prstGeom>
          <a:noFill/>
          <a:ln>
            <a:noFill/>
          </a:ln>
        </p:spPr>
      </p:pic>
      <p:pic>
        <p:nvPicPr>
          <p:cNvPr id="520" name="Google Shape;520;p34"/>
          <p:cNvPicPr preferRelativeResize="0"/>
          <p:nvPr/>
        </p:nvPicPr>
        <p:blipFill>
          <a:blip r:embed="rId8">
            <a:alphaModFix/>
          </a:blip>
          <a:stretch>
            <a:fillRect/>
          </a:stretch>
        </p:blipFill>
        <p:spPr>
          <a:xfrm>
            <a:off x="5525318" y="3095775"/>
            <a:ext cx="2571750" cy="2971800"/>
          </a:xfrm>
          <a:prstGeom prst="rect">
            <a:avLst/>
          </a:prstGeom>
          <a:noFill/>
          <a:ln>
            <a:noFill/>
          </a:ln>
        </p:spPr>
      </p:pic>
      <p:pic>
        <p:nvPicPr>
          <p:cNvPr id="521" name="Google Shape;521;p34"/>
          <p:cNvPicPr preferRelativeResize="0"/>
          <p:nvPr/>
        </p:nvPicPr>
        <p:blipFill>
          <a:blip r:embed="rId9">
            <a:alphaModFix/>
          </a:blip>
          <a:stretch>
            <a:fillRect/>
          </a:stretch>
        </p:blipFill>
        <p:spPr>
          <a:xfrm>
            <a:off x="5865493" y="662125"/>
            <a:ext cx="2952750" cy="2019300"/>
          </a:xfrm>
          <a:prstGeom prst="rect">
            <a:avLst/>
          </a:prstGeom>
          <a:noFill/>
          <a:ln>
            <a:noFill/>
          </a:ln>
        </p:spPr>
      </p:pic>
      <p:pic>
        <p:nvPicPr>
          <p:cNvPr id="522" name="Google Shape;522;p34"/>
          <p:cNvPicPr preferRelativeResize="0"/>
          <p:nvPr/>
        </p:nvPicPr>
        <p:blipFill>
          <a:blip r:embed="rId10">
            <a:alphaModFix/>
          </a:blip>
          <a:stretch>
            <a:fillRect/>
          </a:stretch>
        </p:blipFill>
        <p:spPr>
          <a:xfrm>
            <a:off x="10083518" y="401925"/>
            <a:ext cx="1375369" cy="1833825"/>
          </a:xfrm>
          <a:prstGeom prst="rect">
            <a:avLst/>
          </a:prstGeom>
          <a:noFill/>
          <a:ln>
            <a:noFill/>
          </a:ln>
        </p:spPr>
      </p:pic>
      <p:sp>
        <p:nvSpPr>
          <p:cNvPr id="523" name="Google Shape;523;p34"/>
          <p:cNvSpPr txBox="1"/>
          <p:nvPr/>
        </p:nvSpPr>
        <p:spPr>
          <a:xfrm>
            <a:off x="10083525" y="2158225"/>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Objectives - Rifle</a:t>
            </a:r>
            <a:endParaRPr/>
          </a:p>
        </p:txBody>
      </p:sp>
      <p:sp>
        <p:nvSpPr>
          <p:cNvPr id="117" name="Google Shape;11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Battery-powered</a:t>
            </a:r>
            <a:endParaRPr/>
          </a:p>
          <a:p>
            <a:pPr indent="-228600" lvl="0" marL="228600" rtl="0" algn="l">
              <a:lnSpc>
                <a:spcPct val="90000"/>
              </a:lnSpc>
              <a:spcBef>
                <a:spcPts val="1000"/>
              </a:spcBef>
              <a:spcAft>
                <a:spcPts val="0"/>
              </a:spcAft>
              <a:buSzPts val="1800"/>
              <a:buChar char="•"/>
            </a:pPr>
            <a:r>
              <a:rPr lang="en-US"/>
              <a:t>Frequency m</a:t>
            </a:r>
            <a:r>
              <a:rPr lang="en-US"/>
              <a:t>odulated IR laser diode</a:t>
            </a:r>
            <a:endParaRPr/>
          </a:p>
          <a:p>
            <a:pPr indent="-228600" lvl="1" marL="685800" rtl="0" algn="l">
              <a:lnSpc>
                <a:spcPct val="90000"/>
              </a:lnSpc>
              <a:spcBef>
                <a:spcPts val="1000"/>
              </a:spcBef>
              <a:spcAft>
                <a:spcPts val="0"/>
              </a:spcAft>
              <a:buSzPts val="1800"/>
              <a:buChar char="•"/>
            </a:pPr>
            <a:r>
              <a:rPr lang="en-US"/>
              <a:t>Spot size controlled by beam expander</a:t>
            </a:r>
            <a:endParaRPr/>
          </a:p>
          <a:p>
            <a:pPr indent="-228600" lvl="0" marL="228600" rtl="0" algn="l">
              <a:lnSpc>
                <a:spcPct val="90000"/>
              </a:lnSpc>
              <a:spcBef>
                <a:spcPts val="1000"/>
              </a:spcBef>
              <a:spcAft>
                <a:spcPts val="0"/>
              </a:spcAft>
              <a:buSzPts val="1800"/>
              <a:buChar char="•"/>
            </a:pPr>
            <a:r>
              <a:rPr lang="en-US"/>
              <a:t>Pairs to smartphone app via Bluetooth </a:t>
            </a:r>
            <a:endParaRPr/>
          </a:p>
          <a:p>
            <a:pPr indent="-228600" lvl="1" marL="685800" rtl="0" algn="l">
              <a:lnSpc>
                <a:spcPct val="90000"/>
              </a:lnSpc>
              <a:spcBef>
                <a:spcPts val="1000"/>
              </a:spcBef>
              <a:spcAft>
                <a:spcPts val="0"/>
              </a:spcAft>
              <a:buSzPts val="1800"/>
              <a:buChar char="•"/>
            </a:pPr>
            <a:r>
              <a:rPr lang="en-US"/>
              <a:t>Customization of features i.e. gunfire sounds</a:t>
            </a:r>
            <a:endParaRPr/>
          </a:p>
          <a:p>
            <a:pPr indent="-228600" lvl="1" marL="685800" rtl="0" algn="l">
              <a:lnSpc>
                <a:spcPct val="90000"/>
              </a:lnSpc>
              <a:spcBef>
                <a:spcPts val="1000"/>
              </a:spcBef>
              <a:spcAft>
                <a:spcPts val="0"/>
              </a:spcAft>
              <a:buSzPts val="1800"/>
              <a:buChar char="•"/>
            </a:pPr>
            <a:r>
              <a:rPr lang="en-US"/>
              <a:t>Software-based magazine and ammo system</a:t>
            </a:r>
            <a:endParaRPr/>
          </a:p>
          <a:p>
            <a:pPr indent="-228600" lvl="0" marL="228600" rtl="0" algn="l">
              <a:lnSpc>
                <a:spcPct val="90000"/>
              </a:lnSpc>
              <a:spcBef>
                <a:spcPts val="1000"/>
              </a:spcBef>
              <a:spcAft>
                <a:spcPts val="0"/>
              </a:spcAft>
              <a:buSzPts val="1800"/>
              <a:buChar char="•"/>
            </a:pPr>
            <a:r>
              <a:rPr lang="en-US"/>
              <a:t>Variable Power Rifle Scope</a:t>
            </a:r>
            <a:endParaRPr/>
          </a:p>
          <a:p>
            <a:pPr indent="-228600" lvl="1" marL="685800" rtl="0" algn="l">
              <a:lnSpc>
                <a:spcPct val="90000"/>
              </a:lnSpc>
              <a:spcBef>
                <a:spcPts val="1000"/>
              </a:spcBef>
              <a:spcAft>
                <a:spcPts val="0"/>
              </a:spcAft>
              <a:buSzPts val="1800"/>
              <a:buChar char="•"/>
            </a:pPr>
            <a:r>
              <a:rPr lang="en-US"/>
              <a:t>Removable Night Vision System</a:t>
            </a:r>
            <a:endParaRPr/>
          </a:p>
          <a:p>
            <a:pPr indent="-228600" lvl="2" marL="1143000" rtl="0" algn="l">
              <a:lnSpc>
                <a:spcPct val="90000"/>
              </a:lnSpc>
              <a:spcBef>
                <a:spcPts val="1000"/>
              </a:spcBef>
              <a:spcAft>
                <a:spcPts val="1000"/>
              </a:spcAft>
              <a:buSzPts val="1800"/>
              <a:buChar char="•"/>
            </a:pPr>
            <a:r>
              <a:rPr lang="en-US"/>
              <a:t>IR Flashlight, CMOS Camera, LCD Display</a:t>
            </a:r>
            <a:endParaRPr/>
          </a:p>
        </p:txBody>
      </p:sp>
      <p:pic>
        <p:nvPicPr>
          <p:cNvPr id="118" name="Google Shape;118;p4"/>
          <p:cNvPicPr preferRelativeResize="0"/>
          <p:nvPr/>
        </p:nvPicPr>
        <p:blipFill>
          <a:blip r:embed="rId3">
            <a:alphaModFix/>
          </a:blip>
          <a:stretch>
            <a:fillRect/>
          </a:stretch>
        </p:blipFill>
        <p:spPr>
          <a:xfrm>
            <a:off x="7318350" y="4125050"/>
            <a:ext cx="4780176" cy="2417774"/>
          </a:xfrm>
          <a:prstGeom prst="rect">
            <a:avLst/>
          </a:prstGeom>
          <a:noFill/>
          <a:ln>
            <a:noFill/>
          </a:ln>
        </p:spPr>
      </p:pic>
      <p:pic>
        <p:nvPicPr>
          <p:cNvPr id="119" name="Google Shape;119;p4"/>
          <p:cNvPicPr preferRelativeResize="0"/>
          <p:nvPr/>
        </p:nvPicPr>
        <p:blipFill>
          <a:blip r:embed="rId4">
            <a:alphaModFix/>
          </a:blip>
          <a:stretch>
            <a:fillRect/>
          </a:stretch>
        </p:blipFill>
        <p:spPr>
          <a:xfrm>
            <a:off x="10553363" y="0"/>
            <a:ext cx="1603727" cy="1833824"/>
          </a:xfrm>
          <a:prstGeom prst="rect">
            <a:avLst/>
          </a:prstGeom>
          <a:noFill/>
          <a:ln>
            <a:noFill/>
          </a:ln>
        </p:spPr>
      </p:pic>
      <p:sp>
        <p:nvSpPr>
          <p:cNvPr id="120" name="Google Shape;120;p4"/>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31"/>
          <p:cNvSpPr txBox="1"/>
          <p:nvPr>
            <p:ph type="title"/>
          </p:nvPr>
        </p:nvSpPr>
        <p:spPr>
          <a:xfrm>
            <a:off x="156117" y="0"/>
            <a:ext cx="5285678" cy="10579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Rifle Schematics</a:t>
            </a:r>
            <a:endParaRPr/>
          </a:p>
        </p:txBody>
      </p:sp>
      <p:sp>
        <p:nvSpPr>
          <p:cNvPr id="530" name="Google Shape;530;p31"/>
          <p:cNvSpPr txBox="1"/>
          <p:nvPr/>
        </p:nvSpPr>
        <p:spPr>
          <a:xfrm>
            <a:off x="8342025" y="1057925"/>
            <a:ext cx="321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531" name="Google Shape;531;p31"/>
          <p:cNvPicPr preferRelativeResize="0"/>
          <p:nvPr/>
        </p:nvPicPr>
        <p:blipFill>
          <a:blip r:embed="rId3">
            <a:alphaModFix/>
          </a:blip>
          <a:stretch>
            <a:fillRect/>
          </a:stretch>
        </p:blipFill>
        <p:spPr>
          <a:xfrm>
            <a:off x="224000" y="966275"/>
            <a:ext cx="6122650" cy="2834650"/>
          </a:xfrm>
          <a:prstGeom prst="rect">
            <a:avLst/>
          </a:prstGeom>
          <a:noFill/>
          <a:ln>
            <a:noFill/>
          </a:ln>
        </p:spPr>
      </p:pic>
      <p:pic>
        <p:nvPicPr>
          <p:cNvPr id="532" name="Google Shape;532;p31"/>
          <p:cNvPicPr preferRelativeResize="0"/>
          <p:nvPr/>
        </p:nvPicPr>
        <p:blipFill>
          <a:blip r:embed="rId4">
            <a:alphaModFix/>
          </a:blip>
          <a:stretch>
            <a:fillRect/>
          </a:stretch>
        </p:blipFill>
        <p:spPr>
          <a:xfrm>
            <a:off x="152400" y="3800925"/>
            <a:ext cx="2619375" cy="2581275"/>
          </a:xfrm>
          <a:prstGeom prst="rect">
            <a:avLst/>
          </a:prstGeom>
          <a:noFill/>
          <a:ln>
            <a:noFill/>
          </a:ln>
        </p:spPr>
      </p:pic>
      <p:pic>
        <p:nvPicPr>
          <p:cNvPr id="533" name="Google Shape;533;p31"/>
          <p:cNvPicPr preferRelativeResize="0"/>
          <p:nvPr/>
        </p:nvPicPr>
        <p:blipFill>
          <a:blip r:embed="rId5">
            <a:alphaModFix/>
          </a:blip>
          <a:stretch>
            <a:fillRect/>
          </a:stretch>
        </p:blipFill>
        <p:spPr>
          <a:xfrm>
            <a:off x="3311925" y="4028463"/>
            <a:ext cx="3646700" cy="2126212"/>
          </a:xfrm>
          <a:prstGeom prst="rect">
            <a:avLst/>
          </a:prstGeom>
          <a:noFill/>
          <a:ln>
            <a:noFill/>
          </a:ln>
        </p:spPr>
      </p:pic>
      <p:pic>
        <p:nvPicPr>
          <p:cNvPr id="534" name="Google Shape;534;p31"/>
          <p:cNvPicPr preferRelativeResize="0"/>
          <p:nvPr/>
        </p:nvPicPr>
        <p:blipFill>
          <a:blip r:embed="rId6">
            <a:alphaModFix/>
          </a:blip>
          <a:stretch>
            <a:fillRect/>
          </a:stretch>
        </p:blipFill>
        <p:spPr>
          <a:xfrm>
            <a:off x="6242275" y="1057924"/>
            <a:ext cx="3646700" cy="1961950"/>
          </a:xfrm>
          <a:prstGeom prst="rect">
            <a:avLst/>
          </a:prstGeom>
          <a:noFill/>
          <a:ln>
            <a:noFill/>
          </a:ln>
        </p:spPr>
      </p:pic>
      <p:pic>
        <p:nvPicPr>
          <p:cNvPr id="535" name="Google Shape;535;p31"/>
          <p:cNvPicPr preferRelativeResize="0"/>
          <p:nvPr/>
        </p:nvPicPr>
        <p:blipFill>
          <a:blip r:embed="rId7">
            <a:alphaModFix/>
          </a:blip>
          <a:stretch>
            <a:fillRect/>
          </a:stretch>
        </p:blipFill>
        <p:spPr>
          <a:xfrm>
            <a:off x="7984375" y="3205174"/>
            <a:ext cx="2665260" cy="3348027"/>
          </a:xfrm>
          <a:prstGeom prst="rect">
            <a:avLst/>
          </a:prstGeom>
          <a:noFill/>
          <a:ln>
            <a:noFill/>
          </a:ln>
        </p:spPr>
      </p:pic>
      <p:sp>
        <p:nvSpPr>
          <p:cNvPr id="536" name="Google Shape;536;p31"/>
          <p:cNvSpPr txBox="1"/>
          <p:nvPr/>
        </p:nvSpPr>
        <p:spPr>
          <a:xfrm>
            <a:off x="481700" y="6382200"/>
            <a:ext cx="221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ESP32 &amp; Pin connections</a:t>
            </a:r>
            <a:endParaRPr b="1">
              <a:latin typeface="Calibri"/>
              <a:ea typeface="Calibri"/>
              <a:cs typeface="Calibri"/>
              <a:sym typeface="Calibri"/>
            </a:endParaRPr>
          </a:p>
        </p:txBody>
      </p:sp>
      <p:sp>
        <p:nvSpPr>
          <p:cNvPr id="537" name="Google Shape;537;p31"/>
          <p:cNvSpPr txBox="1"/>
          <p:nvPr/>
        </p:nvSpPr>
        <p:spPr>
          <a:xfrm>
            <a:off x="6881200" y="2833750"/>
            <a:ext cx="221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Programming Buttons &amp; Pins</a:t>
            </a:r>
            <a:endParaRPr b="1">
              <a:latin typeface="Calibri"/>
              <a:ea typeface="Calibri"/>
              <a:cs typeface="Calibri"/>
              <a:sym typeface="Calibri"/>
            </a:endParaRPr>
          </a:p>
        </p:txBody>
      </p:sp>
      <p:sp>
        <p:nvSpPr>
          <p:cNvPr id="538" name="Google Shape;538;p31"/>
          <p:cNvSpPr txBox="1"/>
          <p:nvPr/>
        </p:nvSpPr>
        <p:spPr>
          <a:xfrm>
            <a:off x="4028275" y="6186775"/>
            <a:ext cx="221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Audio Chip and Speaker</a:t>
            </a:r>
            <a:endParaRPr b="1">
              <a:latin typeface="Calibri"/>
              <a:ea typeface="Calibri"/>
              <a:cs typeface="Calibri"/>
              <a:sym typeface="Calibri"/>
            </a:endParaRPr>
          </a:p>
        </p:txBody>
      </p:sp>
      <p:sp>
        <p:nvSpPr>
          <p:cNvPr id="539" name="Google Shape;539;p31"/>
          <p:cNvSpPr txBox="1"/>
          <p:nvPr/>
        </p:nvSpPr>
        <p:spPr>
          <a:xfrm>
            <a:off x="2695700" y="3552488"/>
            <a:ext cx="221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Battery connection/Switch &amp; Regulators</a:t>
            </a:r>
            <a:endParaRPr b="1">
              <a:latin typeface="Calibri"/>
              <a:ea typeface="Calibri"/>
              <a:cs typeface="Calibri"/>
              <a:sym typeface="Calibri"/>
            </a:endParaRPr>
          </a:p>
        </p:txBody>
      </p:sp>
      <p:sp>
        <p:nvSpPr>
          <p:cNvPr id="540" name="Google Shape;540;p31"/>
          <p:cNvSpPr txBox="1"/>
          <p:nvPr/>
        </p:nvSpPr>
        <p:spPr>
          <a:xfrm>
            <a:off x="8210000" y="6274500"/>
            <a:ext cx="2214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Laser, Trigger, Reload and Vibration Motor</a:t>
            </a:r>
            <a:endParaRPr b="1">
              <a:latin typeface="Calibri"/>
              <a:ea typeface="Calibri"/>
              <a:cs typeface="Calibri"/>
              <a:sym typeface="Calibri"/>
            </a:endParaRPr>
          </a:p>
        </p:txBody>
      </p:sp>
      <p:pic>
        <p:nvPicPr>
          <p:cNvPr id="541" name="Google Shape;541;p31"/>
          <p:cNvPicPr preferRelativeResize="0"/>
          <p:nvPr/>
        </p:nvPicPr>
        <p:blipFill>
          <a:blip r:embed="rId8">
            <a:alphaModFix/>
          </a:blip>
          <a:stretch>
            <a:fillRect/>
          </a:stretch>
        </p:blipFill>
        <p:spPr>
          <a:xfrm>
            <a:off x="10548993" y="244750"/>
            <a:ext cx="1375369" cy="1833825"/>
          </a:xfrm>
          <a:prstGeom prst="rect">
            <a:avLst/>
          </a:prstGeom>
          <a:noFill/>
          <a:ln>
            <a:noFill/>
          </a:ln>
        </p:spPr>
      </p:pic>
      <p:sp>
        <p:nvSpPr>
          <p:cNvPr id="542" name="Google Shape;542;p31"/>
          <p:cNvSpPr txBox="1"/>
          <p:nvPr/>
        </p:nvSpPr>
        <p:spPr>
          <a:xfrm>
            <a:off x="10549000" y="2001050"/>
            <a:ext cx="14430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Eltholad Orelien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Financing Plan</a:t>
            </a:r>
            <a:endParaRPr/>
          </a:p>
        </p:txBody>
      </p:sp>
      <p:sp>
        <p:nvSpPr>
          <p:cNvPr id="548" name="Google Shape;548;p38"/>
          <p:cNvSpPr txBox="1"/>
          <p:nvPr>
            <p:ph idx="1" type="body"/>
          </p:nvPr>
        </p:nvSpPr>
        <p:spPr>
          <a:xfrm>
            <a:off x="802475" y="1798825"/>
            <a:ext cx="10515600" cy="4351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All costs will be split equally among the four members of the group</a:t>
            </a:r>
            <a:endParaRPr/>
          </a:p>
          <a:p>
            <a:pPr indent="-228600" lvl="0" marL="228600" rtl="0" algn="l">
              <a:lnSpc>
                <a:spcPct val="90000"/>
              </a:lnSpc>
              <a:spcBef>
                <a:spcPts val="1000"/>
              </a:spcBef>
              <a:spcAft>
                <a:spcPts val="0"/>
              </a:spcAft>
              <a:buClr>
                <a:schemeClr val="dk1"/>
              </a:buClr>
              <a:buSzPts val="2800"/>
              <a:buChar char="•"/>
            </a:pPr>
            <a:r>
              <a:rPr lang="en-US"/>
              <a:t>No firm budget restrictions</a:t>
            </a:r>
            <a:endParaRPr/>
          </a:p>
          <a:p>
            <a:pPr indent="-228600" lvl="1" marL="685800" rtl="0" algn="l">
              <a:lnSpc>
                <a:spcPct val="90000"/>
              </a:lnSpc>
              <a:spcBef>
                <a:spcPts val="1000"/>
              </a:spcBef>
              <a:spcAft>
                <a:spcPts val="0"/>
              </a:spcAft>
              <a:buSzPts val="1800"/>
              <a:buChar char="•"/>
            </a:pPr>
            <a:r>
              <a:rPr lang="en-US"/>
              <a:t>Generally want to try to stay under $1000 in expenses</a:t>
            </a:r>
            <a:endParaRPr/>
          </a:p>
          <a:p>
            <a:pPr indent="-228600" lvl="0" marL="228600" rtl="0" algn="l">
              <a:lnSpc>
                <a:spcPct val="90000"/>
              </a:lnSpc>
              <a:spcBef>
                <a:spcPts val="1000"/>
              </a:spcBef>
              <a:spcAft>
                <a:spcPts val="0"/>
              </a:spcAft>
              <a:buClr>
                <a:schemeClr val="dk1"/>
              </a:buClr>
              <a:buSzPts val="2800"/>
              <a:buChar char="•"/>
            </a:pPr>
            <a:r>
              <a:rPr lang="en-US"/>
              <a:t>Early estimates put the final cost at around $600-$900</a:t>
            </a:r>
            <a:endParaRPr/>
          </a:p>
        </p:txBody>
      </p:sp>
      <p:pic>
        <p:nvPicPr>
          <p:cNvPr id="549" name="Google Shape;549;p38"/>
          <p:cNvPicPr preferRelativeResize="0"/>
          <p:nvPr/>
        </p:nvPicPr>
        <p:blipFill>
          <a:blip r:embed="rId3">
            <a:alphaModFix/>
          </a:blip>
          <a:stretch>
            <a:fillRect/>
          </a:stretch>
        </p:blipFill>
        <p:spPr>
          <a:xfrm>
            <a:off x="10588275" y="0"/>
            <a:ext cx="1603727" cy="1833824"/>
          </a:xfrm>
          <a:prstGeom prst="rect">
            <a:avLst/>
          </a:prstGeom>
          <a:noFill/>
          <a:ln>
            <a:noFill/>
          </a:ln>
        </p:spPr>
      </p:pic>
      <p:sp>
        <p:nvSpPr>
          <p:cNvPr id="550" name="Google Shape;550;p38"/>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39"/>
          <p:cNvSpPr txBox="1"/>
          <p:nvPr>
            <p:ph type="title"/>
          </p:nvPr>
        </p:nvSpPr>
        <p:spPr>
          <a:xfrm>
            <a:off x="624933" y="-214359"/>
            <a:ext cx="111495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Bill of Materials  </a:t>
            </a:r>
            <a:endParaRPr/>
          </a:p>
        </p:txBody>
      </p:sp>
      <p:graphicFrame>
        <p:nvGraphicFramePr>
          <p:cNvPr id="557" name="Google Shape;557;p39"/>
          <p:cNvGraphicFramePr/>
          <p:nvPr/>
        </p:nvGraphicFramePr>
        <p:xfrm>
          <a:off x="624933" y="836597"/>
          <a:ext cx="3000000" cy="3000000"/>
        </p:xfrm>
        <a:graphic>
          <a:graphicData uri="http://schemas.openxmlformats.org/drawingml/2006/table">
            <a:tbl>
              <a:tblPr bandRow="1" firstRow="1">
                <a:noFill/>
                <a:tableStyleId>{7C6C3E46-9509-4EBC-A8B4-F0016934A787}</a:tableStyleId>
              </a:tblPr>
              <a:tblGrid>
                <a:gridCol w="3892075"/>
                <a:gridCol w="3892075"/>
                <a:gridCol w="1946700"/>
                <a:gridCol w="1483750"/>
              </a:tblGrid>
              <a:tr h="401650">
                <a:tc>
                  <a:txBody>
                    <a:bodyPr/>
                    <a:lstStyle/>
                    <a:p>
                      <a:pPr indent="0" lvl="0" marL="0" marR="0" rtl="0" algn="ctr">
                        <a:spcBef>
                          <a:spcPts val="0"/>
                        </a:spcBef>
                        <a:spcAft>
                          <a:spcPts val="0"/>
                        </a:spcAft>
                        <a:buNone/>
                      </a:pPr>
                      <a:r>
                        <a:rPr lang="en-US" sz="1600" u="none" cap="none" strike="noStrike">
                          <a:latin typeface="Times New Roman"/>
                          <a:ea typeface="Times New Roman"/>
                          <a:cs typeface="Times New Roman"/>
                          <a:sym typeface="Times New Roman"/>
                        </a:rPr>
                        <a:t>Item Type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a:latin typeface="Times New Roman"/>
                          <a:ea typeface="Times New Roman"/>
                          <a:cs typeface="Times New Roman"/>
                          <a:sym typeface="Times New Roman"/>
                        </a:rPr>
                        <a:t>Expected ($)</a:t>
                      </a:r>
                      <a:endParaRPr sz="16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latin typeface="Times New Roman"/>
                          <a:ea typeface="Times New Roman"/>
                          <a:cs typeface="Times New Roman"/>
                          <a:sym typeface="Times New Roman"/>
                        </a:rPr>
                        <a:t> </a:t>
                      </a:r>
                      <a:r>
                        <a:rPr lang="en-US" sz="1600">
                          <a:latin typeface="Times New Roman"/>
                          <a:ea typeface="Times New Roman"/>
                          <a:cs typeface="Times New Roman"/>
                          <a:sym typeface="Times New Roman"/>
                        </a:rPr>
                        <a:t>Actual ($)</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sz="1600" u="none" cap="none" strike="noStrike">
                          <a:latin typeface="Times New Roman"/>
                          <a:ea typeface="Times New Roman"/>
                          <a:cs typeface="Times New Roman"/>
                          <a:sym typeface="Times New Roman"/>
                        </a:rPr>
                        <a:t>Quantity</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Rifle Frame</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100</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230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IR </a:t>
                      </a:r>
                      <a:r>
                        <a:rPr lang="en-US" sz="1400" u="none" cap="none" strike="noStrike">
                          <a:latin typeface="Times New Roman"/>
                          <a:ea typeface="Times New Roman"/>
                          <a:cs typeface="Times New Roman"/>
                          <a:sym typeface="Times New Roman"/>
                        </a:rPr>
                        <a:t>Laser Diodes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75</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150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Visible Laser Diode (no longer being used)</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20</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12</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30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a:t>Lenses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300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100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30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CMOS Camera</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50</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40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LEDs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40</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30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100</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530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3D Printer Clear PETG</a:t>
                      </a:r>
                      <a:endParaRPr>
                        <a:latin typeface="Times New Roman"/>
                        <a:ea typeface="Times New Roman"/>
                        <a:cs typeface="Times New Roman"/>
                        <a:sym typeface="Times New Roman"/>
                      </a:endParaRPr>
                    </a:p>
                    <a:p>
                      <a:pPr indent="0" lvl="0" marL="0" marR="0" rtl="0" algn="ctr">
                        <a:spcBef>
                          <a:spcPts val="0"/>
                        </a:spcBef>
                        <a:spcAft>
                          <a:spcPts val="0"/>
                        </a:spcAft>
                        <a:buNone/>
                      </a:pPr>
                      <a:r>
                        <a:rPr lang="en-US">
                          <a:latin typeface="Times New Roman"/>
                          <a:ea typeface="Times New Roman"/>
                          <a:cs typeface="Times New Roman"/>
                          <a:sym typeface="Times New Roman"/>
                        </a:rPr>
                        <a:t>3D Printer Black PLA</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100</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40</a:t>
                      </a:r>
                      <a:endParaRPr/>
                    </a:p>
                    <a:p>
                      <a:pPr indent="0" lvl="0" marL="0" marR="0" rtl="0" algn="ctr">
                        <a:spcBef>
                          <a:spcPts val="0"/>
                        </a:spcBef>
                        <a:spcAft>
                          <a:spcPts val="0"/>
                        </a:spcAft>
                        <a:buNone/>
                      </a:pPr>
                      <a:r>
                        <a:rPr lang="en-US"/>
                        <a:t>17</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2</a:t>
                      </a:r>
                      <a:endParaRPr/>
                    </a:p>
                    <a:p>
                      <a:pPr indent="0" lvl="0" marL="0" marR="0" rtl="0" algn="ctr">
                        <a:spcBef>
                          <a:spcPts val="0"/>
                        </a:spcBef>
                        <a:spcAft>
                          <a:spcPts val="0"/>
                        </a:spcAft>
                        <a:buNone/>
                      </a:pPr>
                      <a:r>
                        <a:rPr lang="en-US"/>
                        <a:t>1</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IR </a:t>
                      </a:r>
                      <a:r>
                        <a:rPr lang="en-US">
                          <a:latin typeface="Times New Roman"/>
                          <a:ea typeface="Times New Roman"/>
                          <a:cs typeface="Times New Roman"/>
                          <a:sym typeface="Times New Roman"/>
                        </a:rPr>
                        <a:t>Receivers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40</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18</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25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Batteries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60</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17</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2</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sz="1400" u="none" cap="none" strike="noStrike">
                          <a:latin typeface="Times New Roman"/>
                          <a:ea typeface="Times New Roman"/>
                          <a:cs typeface="Times New Roman"/>
                          <a:sym typeface="Times New Roman"/>
                        </a:rPr>
                        <a:t>Speaker</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10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9</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2</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PCB</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40</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MISC</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503875">
                <a:tc>
                  <a:txBody>
                    <a:bodyPr/>
                    <a:lstStyle/>
                    <a:p>
                      <a:pPr indent="0" lvl="0" marL="0" marR="0" rtl="0" algn="ctr">
                        <a:lnSpc>
                          <a:spcPct val="100000"/>
                        </a:lnSpc>
                        <a:spcBef>
                          <a:spcPts val="0"/>
                        </a:spcBef>
                        <a:spcAft>
                          <a:spcPts val="0"/>
                        </a:spcAft>
                        <a:buClr>
                          <a:schemeClr val="dk1"/>
                        </a:buClr>
                        <a:buSzPts val="1400"/>
                        <a:buFont typeface="Times New Roman"/>
                        <a:buNone/>
                      </a:pPr>
                      <a:r>
                        <a:rPr lang="en-US">
                          <a:latin typeface="Times New Roman"/>
                          <a:ea typeface="Times New Roman"/>
                          <a:cs typeface="Times New Roman"/>
                          <a:sym typeface="Times New Roman"/>
                        </a:rPr>
                        <a:t>MCU</a:t>
                      </a:r>
                      <a:endParaRPr>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1400"/>
                        <a:buFont typeface="Times New Roman"/>
                        <a:buNone/>
                      </a:pPr>
                      <a:r>
                        <a:rPr lang="en-US">
                          <a:latin typeface="Times New Roman"/>
                          <a:ea typeface="Times New Roman"/>
                          <a:cs typeface="Times New Roman"/>
                          <a:sym typeface="Times New Roman"/>
                        </a:rPr>
                        <a:t>MCU Dev Board</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a:latin typeface="Times New Roman"/>
                          <a:ea typeface="Times New Roman"/>
                          <a:cs typeface="Times New Roman"/>
                          <a:sym typeface="Times New Roman"/>
                        </a:rPr>
                        <a:t>16</a:t>
                      </a:r>
                      <a:endParaRPr>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US">
                          <a:latin typeface="Times New Roman"/>
                          <a:ea typeface="Times New Roman"/>
                          <a:cs typeface="Times New Roman"/>
                          <a:sym typeface="Times New Roman"/>
                        </a:rPr>
                        <a:t>16</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8</a:t>
                      </a:r>
                      <a:endParaRPr/>
                    </a:p>
                    <a:p>
                      <a:pPr indent="0" lvl="0" marL="0" marR="0" rtl="0" algn="ctr">
                        <a:spcBef>
                          <a:spcPts val="0"/>
                        </a:spcBef>
                        <a:spcAft>
                          <a:spcPts val="0"/>
                        </a:spcAft>
                        <a:buNone/>
                      </a:pPr>
                      <a:r>
                        <a:rPr lang="en-US"/>
                        <a:t>16</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2</a:t>
                      </a:r>
                      <a:endParaRPr/>
                    </a:p>
                    <a:p>
                      <a:pPr indent="0" lvl="0" marL="0" marR="0" rtl="0" algn="ctr">
                        <a:spcBef>
                          <a:spcPts val="0"/>
                        </a:spcBef>
                        <a:spcAft>
                          <a:spcPts val="0"/>
                        </a:spcAft>
                        <a:buNone/>
                      </a:pPr>
                      <a:r>
                        <a:rPr lang="en-US"/>
                        <a:t>2</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000">
                <a:tc>
                  <a:txBody>
                    <a:bodyPr/>
                    <a:lstStyle/>
                    <a:p>
                      <a:pPr indent="0" lvl="0" marL="0" marR="0" rtl="0" algn="ctr">
                        <a:lnSpc>
                          <a:spcPct val="100000"/>
                        </a:lnSpc>
                        <a:spcBef>
                          <a:spcPts val="0"/>
                        </a:spcBef>
                        <a:spcAft>
                          <a:spcPts val="0"/>
                        </a:spcAft>
                        <a:buClr>
                          <a:schemeClr val="dk1"/>
                        </a:buClr>
                        <a:buSzPts val="1400"/>
                        <a:buFont typeface="Times New Roman"/>
                        <a:buNone/>
                      </a:pPr>
                      <a:r>
                        <a:rPr lang="en-US">
                          <a:latin typeface="Times New Roman"/>
                          <a:ea typeface="Times New Roman"/>
                          <a:cs typeface="Times New Roman"/>
                          <a:sym typeface="Times New Roman"/>
                        </a:rPr>
                        <a:t>Vibration Motors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a:latin typeface="Times New Roman"/>
                          <a:ea typeface="Times New Roman"/>
                          <a:cs typeface="Times New Roman"/>
                          <a:sym typeface="Times New Roman"/>
                        </a:rPr>
                        <a:t>10</a:t>
                      </a:r>
                      <a:endParaRPr>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13</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15</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1000">
                <a:tc>
                  <a:txBody>
                    <a:bodyPr/>
                    <a:lstStyle/>
                    <a:p>
                      <a:pPr indent="0" lvl="0" marL="0" marR="0" rtl="0" algn="ctr">
                        <a:lnSpc>
                          <a:spcPct val="100000"/>
                        </a:lnSpc>
                        <a:spcBef>
                          <a:spcPts val="0"/>
                        </a:spcBef>
                        <a:spcAft>
                          <a:spcPts val="0"/>
                        </a:spcAft>
                        <a:buClr>
                          <a:schemeClr val="dk1"/>
                        </a:buClr>
                        <a:buSzPts val="1400"/>
                        <a:buFont typeface="Times New Roman"/>
                        <a:buNone/>
                      </a:pPr>
                      <a:r>
                        <a:rPr lang="en-US" sz="1400" u="none" cap="none" strike="noStrike">
                          <a:latin typeface="Times New Roman"/>
                          <a:ea typeface="Times New Roman"/>
                          <a:cs typeface="Times New Roman"/>
                          <a:sym typeface="Times New Roman"/>
                        </a:rPr>
                        <a:t>Misc</a:t>
                      </a:r>
                      <a:r>
                        <a:rPr lang="en-US">
                          <a:latin typeface="Times New Roman"/>
                          <a:ea typeface="Times New Roman"/>
                          <a:cs typeface="Times New Roman"/>
                          <a:sym typeface="Times New Roman"/>
                        </a:rPr>
                        <a:t>. Components</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a:latin typeface="Times New Roman"/>
                          <a:ea typeface="Times New Roman"/>
                          <a:cs typeface="Times New Roman"/>
                          <a:sym typeface="Times New Roman"/>
                        </a:rPr>
                        <a:t>40</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MISC</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lang="en-US"/>
                        <a:t>MISC</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296400">
                <a:tc>
                  <a:txBody>
                    <a:bodyPr/>
                    <a:lstStyle/>
                    <a:p>
                      <a:pPr indent="0" lvl="0" marL="0" marR="0" rtl="0" algn="ctr">
                        <a:lnSpc>
                          <a:spcPct val="100000"/>
                        </a:lnSpc>
                        <a:spcBef>
                          <a:spcPts val="0"/>
                        </a:spcBef>
                        <a:spcAft>
                          <a:spcPts val="0"/>
                        </a:spcAft>
                        <a:buClr>
                          <a:schemeClr val="dk1"/>
                        </a:buClr>
                        <a:buSzPts val="1400"/>
                        <a:buFont typeface="Times New Roman"/>
                        <a:buNone/>
                      </a:pPr>
                      <a:r>
                        <a:rPr b="1" lang="en-US" sz="1400" u="none" cap="none" strike="noStrike">
                          <a:latin typeface="Times New Roman"/>
                          <a:ea typeface="Times New Roman"/>
                          <a:cs typeface="Times New Roman"/>
                          <a:sym typeface="Times New Roman"/>
                        </a:rPr>
                        <a:t>Total</a:t>
                      </a:r>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1" lang="en-US">
                          <a:latin typeface="Times New Roman"/>
                          <a:ea typeface="Times New Roman"/>
                          <a:cs typeface="Times New Roman"/>
                          <a:sym typeface="Times New Roman"/>
                        </a:rPr>
                        <a:t>$917</a:t>
                      </a:r>
                      <a:endParaRPr b="1"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rPr b="1" lang="en-US">
                          <a:latin typeface="Times New Roman"/>
                          <a:ea typeface="Times New Roman"/>
                          <a:cs typeface="Times New Roman"/>
                          <a:sym typeface="Times New Roman"/>
                        </a:rPr>
                        <a:t>$700+MISC</a:t>
                      </a:r>
                      <a:endParaRPr b="1"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spcBef>
                          <a:spcPts val="0"/>
                        </a:spcBef>
                        <a:spcAft>
                          <a:spcPts val="0"/>
                        </a:spcAft>
                        <a:buNone/>
                      </a:pPr>
                      <a:r>
                        <a:t/>
                      </a:r>
                      <a:endParaRPr sz="1400" u="none" cap="none" strike="noStrike">
                        <a:latin typeface="Times New Roman"/>
                        <a:ea typeface="Times New Roman"/>
                        <a:cs typeface="Times New Roman"/>
                        <a:sym typeface="Times New Roman"/>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1dc38ff6833_1_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Difficulties during Development</a:t>
            </a:r>
            <a:endParaRPr/>
          </a:p>
        </p:txBody>
      </p:sp>
      <p:sp>
        <p:nvSpPr>
          <p:cNvPr id="564" name="Google Shape;564;g1dc38ff6833_1_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Laser Diode</a:t>
            </a:r>
            <a:endParaRPr/>
          </a:p>
          <a:p>
            <a:pPr indent="-342900" lvl="1" marL="914400" rtl="0" algn="l">
              <a:spcBef>
                <a:spcPts val="1000"/>
              </a:spcBef>
              <a:spcAft>
                <a:spcPts val="0"/>
              </a:spcAft>
              <a:buSzPts val="1800"/>
              <a:buChar char="•"/>
            </a:pPr>
            <a:r>
              <a:rPr lang="en-US"/>
              <a:t>Needs a reflow soldering machine to work properly</a:t>
            </a:r>
            <a:endParaRPr/>
          </a:p>
          <a:p>
            <a:pPr indent="-342900" lvl="2" marL="1371600" rtl="0" algn="l">
              <a:spcBef>
                <a:spcPts val="1000"/>
              </a:spcBef>
              <a:spcAft>
                <a:spcPts val="0"/>
              </a:spcAft>
              <a:buSzPts val="1800"/>
              <a:buChar char="•"/>
            </a:pPr>
            <a:r>
              <a:rPr lang="en-US"/>
              <a:t>Hand soldering led to improper functioning</a:t>
            </a:r>
            <a:endParaRPr/>
          </a:p>
          <a:p>
            <a:pPr indent="-342900" lvl="0" marL="457200" rtl="0" algn="l">
              <a:spcBef>
                <a:spcPts val="1000"/>
              </a:spcBef>
              <a:spcAft>
                <a:spcPts val="0"/>
              </a:spcAft>
              <a:buSzPts val="1800"/>
              <a:buChar char="•"/>
            </a:pPr>
            <a:r>
              <a:rPr lang="en-US"/>
              <a:t>Bluetooth</a:t>
            </a:r>
            <a:endParaRPr/>
          </a:p>
          <a:p>
            <a:pPr indent="-342900" lvl="1" marL="914400" rtl="0" algn="l">
              <a:spcBef>
                <a:spcPts val="1000"/>
              </a:spcBef>
              <a:spcAft>
                <a:spcPts val="0"/>
              </a:spcAft>
              <a:buSzPts val="1800"/>
              <a:buChar char="•"/>
            </a:pPr>
            <a:r>
              <a:rPr lang="en-US"/>
              <a:t>Making Bluetooth servers did not work</a:t>
            </a:r>
            <a:endParaRPr/>
          </a:p>
          <a:p>
            <a:pPr indent="-342900" lvl="2" marL="1371600" rtl="0" algn="l">
              <a:spcBef>
                <a:spcPts val="1000"/>
              </a:spcBef>
              <a:spcAft>
                <a:spcPts val="0"/>
              </a:spcAft>
              <a:buSzPts val="1800"/>
              <a:buChar char="•"/>
            </a:pPr>
            <a:r>
              <a:rPr lang="en-US"/>
              <a:t>Devices could not be detected</a:t>
            </a:r>
            <a:endParaRPr/>
          </a:p>
          <a:p>
            <a:pPr indent="-342900" lvl="1" marL="914400" rtl="0" algn="l">
              <a:spcBef>
                <a:spcPts val="1000"/>
              </a:spcBef>
              <a:spcAft>
                <a:spcPts val="1000"/>
              </a:spcAft>
              <a:buSzPts val="1800"/>
              <a:buChar char="•"/>
            </a:pPr>
            <a:r>
              <a:rPr lang="en-US"/>
              <a:t>Configuring rifle/target settings through the app still WIP</a:t>
            </a:r>
            <a:endParaRPr/>
          </a:p>
        </p:txBody>
      </p:sp>
      <p:pic>
        <p:nvPicPr>
          <p:cNvPr id="565" name="Google Shape;565;g1dc38ff6833_1_8"/>
          <p:cNvPicPr preferRelativeResize="0"/>
          <p:nvPr/>
        </p:nvPicPr>
        <p:blipFill>
          <a:blip r:embed="rId3">
            <a:alphaModFix/>
          </a:blip>
          <a:stretch>
            <a:fillRect/>
          </a:stretch>
        </p:blipFill>
        <p:spPr>
          <a:xfrm>
            <a:off x="10588275" y="0"/>
            <a:ext cx="1603727" cy="1833824"/>
          </a:xfrm>
          <a:prstGeom prst="rect">
            <a:avLst/>
          </a:prstGeom>
          <a:noFill/>
          <a:ln>
            <a:noFill/>
          </a:ln>
        </p:spPr>
      </p:pic>
      <p:sp>
        <p:nvSpPr>
          <p:cNvPr id="566" name="Google Shape;566;g1dc38ff6833_1_8"/>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1"/>
          <p:cNvSpPr txBox="1"/>
          <p:nvPr>
            <p:ph type="title"/>
          </p:nvPr>
        </p:nvSpPr>
        <p:spPr>
          <a:xfrm>
            <a:off x="370638" y="-3"/>
            <a:ext cx="10515600" cy="10608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Milestones</a:t>
            </a:r>
            <a:endParaRPr/>
          </a:p>
        </p:txBody>
      </p:sp>
      <p:graphicFrame>
        <p:nvGraphicFramePr>
          <p:cNvPr id="572" name="Google Shape;572;p41"/>
          <p:cNvGraphicFramePr/>
          <p:nvPr/>
        </p:nvGraphicFramePr>
        <p:xfrm>
          <a:off x="425188" y="843431"/>
          <a:ext cx="3000000" cy="3000000"/>
        </p:xfrm>
        <a:graphic>
          <a:graphicData uri="http://schemas.openxmlformats.org/drawingml/2006/table">
            <a:tbl>
              <a:tblPr>
                <a:noFill/>
                <a:tableStyleId>{0C7DE820-E220-4CF0-8017-8AB1D4AAF7B1}</a:tableStyleId>
              </a:tblPr>
              <a:tblGrid>
                <a:gridCol w="5855925"/>
                <a:gridCol w="2284350"/>
                <a:gridCol w="2266200"/>
              </a:tblGrid>
              <a:tr h="274125">
                <a:tc>
                  <a:txBody>
                    <a:bodyPr/>
                    <a:lstStyle/>
                    <a:p>
                      <a:pPr indent="0" lvl="0" marL="0" marR="0" rtl="0" algn="ctr">
                        <a:spcBef>
                          <a:spcPts val="0"/>
                        </a:spcBef>
                        <a:spcAft>
                          <a:spcPts val="0"/>
                        </a:spcAft>
                        <a:buNone/>
                      </a:pPr>
                      <a:r>
                        <a:rPr i="0" lang="en-US" u="none" cap="none" strike="noStrike">
                          <a:solidFill>
                            <a:schemeClr val="lt1"/>
                          </a:solidFill>
                          <a:latin typeface="Times New Roman"/>
                          <a:ea typeface="Times New Roman"/>
                          <a:cs typeface="Times New Roman"/>
                          <a:sym typeface="Times New Roman"/>
                        </a:rPr>
                        <a:t>Task  </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E9E9E"/>
                    </a:solidFill>
                  </a:tcPr>
                </a:tc>
                <a:tc>
                  <a:txBody>
                    <a:bodyPr/>
                    <a:lstStyle/>
                    <a:p>
                      <a:pPr indent="0" lvl="0" marL="0" marR="0" rtl="0" algn="ctr">
                        <a:spcBef>
                          <a:spcPts val="0"/>
                        </a:spcBef>
                        <a:spcAft>
                          <a:spcPts val="0"/>
                        </a:spcAft>
                        <a:buNone/>
                      </a:pPr>
                      <a:r>
                        <a:rPr i="0" lang="en-US" u="none" cap="none" strike="noStrike">
                          <a:solidFill>
                            <a:schemeClr val="lt1"/>
                          </a:solidFill>
                          <a:latin typeface="Times New Roman"/>
                          <a:ea typeface="Times New Roman"/>
                          <a:cs typeface="Times New Roman"/>
                          <a:sym typeface="Times New Roman"/>
                        </a:rPr>
                        <a:t>Assigned To  </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E9E9E"/>
                    </a:solidFill>
                  </a:tcPr>
                </a:tc>
                <a:tc>
                  <a:txBody>
                    <a:bodyPr/>
                    <a:lstStyle/>
                    <a:p>
                      <a:pPr indent="0" lvl="0" marL="0" marR="0" rtl="0" algn="ctr">
                        <a:spcBef>
                          <a:spcPts val="0"/>
                        </a:spcBef>
                        <a:spcAft>
                          <a:spcPts val="0"/>
                        </a:spcAft>
                        <a:buNone/>
                      </a:pPr>
                      <a:r>
                        <a:rPr i="0" lang="en-US" u="none" cap="none" strike="noStrike">
                          <a:solidFill>
                            <a:schemeClr val="lt1"/>
                          </a:solidFill>
                          <a:latin typeface="Times New Roman"/>
                          <a:ea typeface="Times New Roman"/>
                          <a:cs typeface="Times New Roman"/>
                          <a:sym typeface="Times New Roman"/>
                        </a:rPr>
                        <a:t>Progress   </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E9E9E"/>
                    </a:solidFill>
                  </a:tcPr>
                </a:tc>
              </a:tr>
              <a:tr h="274125">
                <a:tc gridSpan="3">
                  <a:txBody>
                    <a:bodyPr/>
                    <a:lstStyle/>
                    <a:p>
                      <a:pPr indent="0" lvl="0" marL="0" marR="0" rtl="0" algn="ctr">
                        <a:spcBef>
                          <a:spcPts val="0"/>
                        </a:spcBef>
                        <a:spcAft>
                          <a:spcPts val="0"/>
                        </a:spcAft>
                        <a:buNone/>
                      </a:pPr>
                      <a:r>
                        <a:rPr b="1" i="0" lang="en-US" u="none" cap="none" strike="noStrike">
                          <a:solidFill>
                            <a:srgbClr val="000000"/>
                          </a:solidFill>
                          <a:latin typeface="Times New Roman"/>
                          <a:ea typeface="Times New Roman"/>
                          <a:cs typeface="Times New Roman"/>
                          <a:sym typeface="Times New Roman"/>
                        </a:rPr>
                        <a:t>Hardware</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E599"/>
                    </a:solidFill>
                  </a:tcPr>
                </a:tc>
                <a:tc hMerge="1"/>
                <a:tc hMerge="1"/>
              </a:tr>
              <a:tr h="467225">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Finish </a:t>
                      </a:r>
                      <a:r>
                        <a:rPr lang="en-US">
                          <a:latin typeface="Times New Roman"/>
                          <a:ea typeface="Times New Roman"/>
                          <a:cs typeface="Times New Roman"/>
                          <a:sym typeface="Times New Roman"/>
                        </a:rPr>
                        <a:t>Testing Rifle Hardware</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 David, Eltholad, and Cameron</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443000">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Finish Testing Target Hardware </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David, Eltholad, and Cameron</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443000">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Finish Enclosure Design</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US">
                          <a:latin typeface="Times New Roman"/>
                          <a:ea typeface="Times New Roman"/>
                          <a:cs typeface="Times New Roman"/>
                          <a:sym typeface="Times New Roman"/>
                        </a:rPr>
                        <a:t>David, Eltholad, and Cameron</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 </a:t>
                      </a:r>
                      <a:r>
                        <a:rPr lang="en-US">
                          <a:solidFill>
                            <a:schemeClr val="dk1"/>
                          </a:solidFill>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274125">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PCB </a:t>
                      </a:r>
                      <a:endParaRPr i="0" u="none" cap="none" strike="noStrike">
                        <a:solidFill>
                          <a:srgbClr val="000000"/>
                        </a:solidFill>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David, Eltholad</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In Progress</a:t>
                      </a:r>
                      <a:endParaRPr i="0" u="none" cap="none" strike="noStrike">
                        <a:solidFill>
                          <a:srgbClr val="000000"/>
                        </a:solidFill>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443000">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Complete Hardware Testing</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David, Eltholad, and Cameron</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2CC"/>
                    </a:solidFill>
                  </a:tcPr>
                </a:tc>
              </a:tr>
              <a:tr h="274125">
                <a:tc gridSpan="3">
                  <a:txBody>
                    <a:bodyPr/>
                    <a:lstStyle/>
                    <a:p>
                      <a:pPr indent="0" lvl="0" marL="0" marR="0" rtl="0" algn="ctr">
                        <a:spcBef>
                          <a:spcPts val="0"/>
                        </a:spcBef>
                        <a:spcAft>
                          <a:spcPts val="0"/>
                        </a:spcAft>
                        <a:buNone/>
                      </a:pPr>
                      <a:r>
                        <a:rPr b="1" i="0" lang="en-US" u="none" cap="none" strike="noStrike">
                          <a:solidFill>
                            <a:srgbClr val="000000"/>
                          </a:solidFill>
                          <a:latin typeface="Times New Roman"/>
                          <a:ea typeface="Times New Roman"/>
                          <a:cs typeface="Times New Roman"/>
                          <a:sym typeface="Times New Roman"/>
                        </a:rPr>
                        <a:t>Software</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hMerge="1"/>
                <a:tc hMerge="1"/>
              </a:tr>
              <a:tr h="25945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Finishing the App User Interface</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Quang</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r>
              <a:tr h="25945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Flashing Programming Code onto the MCU</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All</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r>
              <a:tr h="259450">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Able to Configure Devices Using the App</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Quang</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r>
              <a:tr h="274125">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Finish the Gameplay Feature</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Quang</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r>
              <a:tr h="274125">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Test Gameplay</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All</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r>
              <a:tr h="274125">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Complete </a:t>
                      </a:r>
                      <a:r>
                        <a:rPr lang="en-US">
                          <a:latin typeface="Times New Roman"/>
                          <a:ea typeface="Times New Roman"/>
                          <a:cs typeface="Times New Roman"/>
                          <a:sym typeface="Times New Roman"/>
                        </a:rPr>
                        <a:t>Software Requirement Testing</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Quang</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Clr>
                          <a:schemeClr val="dk1"/>
                        </a:buClr>
                        <a:buFont typeface="Arial"/>
                        <a:buNone/>
                      </a:pPr>
                      <a:r>
                        <a:rPr lang="en-US">
                          <a:solidFill>
                            <a:schemeClr val="dk1"/>
                          </a:solidFill>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93C47D"/>
                    </a:solidFill>
                  </a:tcPr>
                </a:tc>
              </a:tr>
              <a:tr h="274125">
                <a:tc gridSpan="3">
                  <a:txBody>
                    <a:bodyPr/>
                    <a:lstStyle/>
                    <a:p>
                      <a:pPr indent="0" lvl="0" marL="0" marR="0" rtl="0" algn="ctr">
                        <a:spcBef>
                          <a:spcPts val="0"/>
                        </a:spcBef>
                        <a:spcAft>
                          <a:spcPts val="0"/>
                        </a:spcAft>
                        <a:buNone/>
                      </a:pPr>
                      <a:r>
                        <a:rPr b="1" i="0" lang="en-US" u="none" cap="none" strike="noStrike">
                          <a:solidFill>
                            <a:srgbClr val="000000"/>
                          </a:solidFill>
                          <a:latin typeface="Times New Roman"/>
                          <a:ea typeface="Times New Roman"/>
                          <a:cs typeface="Times New Roman"/>
                          <a:sym typeface="Times New Roman"/>
                        </a:rPr>
                        <a:t>Administrative</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c hMerge="1"/>
                <a:tc hMerge="1"/>
              </a:tr>
              <a:tr h="274125">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CDR Presentation</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All</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Done</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r>
              <a:tr h="274125">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Write Conference Paper</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 All </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 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r>
              <a:tr h="274125">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Create Website</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 All </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  In Prog</a:t>
                      </a:r>
                      <a:r>
                        <a:rPr lang="en-US">
                          <a:latin typeface="Times New Roman"/>
                          <a:ea typeface="Times New Roman"/>
                          <a:cs typeface="Times New Roman"/>
                          <a:sym typeface="Times New Roman"/>
                        </a:rPr>
                        <a:t>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r>
              <a:tr h="274125">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Final Presentation</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c>
                  <a:txBody>
                    <a:bodyPr/>
                    <a:lstStyle/>
                    <a:p>
                      <a:pPr indent="0" lvl="0" marL="0" marR="0" rtl="0" algn="ctr">
                        <a:spcBef>
                          <a:spcPts val="0"/>
                        </a:spcBef>
                        <a:spcAft>
                          <a:spcPts val="0"/>
                        </a:spcAft>
                        <a:buNone/>
                      </a:pPr>
                      <a:r>
                        <a:rPr i="0" lang="en-US" u="none" cap="none" strike="noStrike">
                          <a:solidFill>
                            <a:srgbClr val="000000"/>
                          </a:solidFill>
                          <a:latin typeface="Times New Roman"/>
                          <a:ea typeface="Times New Roman"/>
                          <a:cs typeface="Times New Roman"/>
                          <a:sym typeface="Times New Roman"/>
                        </a:rPr>
                        <a:t>All</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c>
                  <a:txBody>
                    <a:bodyPr/>
                    <a:lstStyle/>
                    <a:p>
                      <a:pPr indent="0" lvl="0" marL="0" marR="0" rtl="0" algn="ctr">
                        <a:spcBef>
                          <a:spcPts val="0"/>
                        </a:spcBef>
                        <a:spcAft>
                          <a:spcPts val="0"/>
                        </a:spcAft>
                        <a:buNone/>
                      </a:pPr>
                      <a:r>
                        <a:rPr lang="en-US">
                          <a:latin typeface="Times New Roman"/>
                          <a:ea typeface="Times New Roman"/>
                          <a:cs typeface="Times New Roman"/>
                          <a:sym typeface="Times New Roman"/>
                        </a:rPr>
                        <a:t>In Progress</a:t>
                      </a:r>
                      <a:endParaRPr>
                        <a:latin typeface="Times New Roman"/>
                        <a:ea typeface="Times New Roman"/>
                        <a:cs typeface="Times New Roman"/>
                        <a:sym typeface="Times New Roman"/>
                      </a:endParaRPr>
                    </a:p>
                  </a:txBody>
                  <a:tcPr marT="26525" marB="26525" marR="53075" marL="530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B4A7D6"/>
                    </a:solidFill>
                  </a:tcPr>
                </a:tc>
              </a:tr>
            </a:tbl>
          </a:graphicData>
        </a:graphic>
      </p:graphicFrame>
      <p:pic>
        <p:nvPicPr>
          <p:cNvPr id="573" name="Google Shape;573;p41"/>
          <p:cNvPicPr preferRelativeResize="0"/>
          <p:nvPr/>
        </p:nvPicPr>
        <p:blipFill>
          <a:blip r:embed="rId3">
            <a:alphaModFix/>
          </a:blip>
          <a:stretch>
            <a:fillRect/>
          </a:stretch>
        </p:blipFill>
        <p:spPr>
          <a:xfrm>
            <a:off x="10588275" y="0"/>
            <a:ext cx="1603727" cy="1833824"/>
          </a:xfrm>
          <a:prstGeom prst="rect">
            <a:avLst/>
          </a:prstGeom>
          <a:noFill/>
          <a:ln>
            <a:noFill/>
          </a:ln>
        </p:spPr>
      </p:pic>
      <p:sp>
        <p:nvSpPr>
          <p:cNvPr id="574" name="Google Shape;574;p41"/>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Progress To Date</a:t>
            </a:r>
            <a:endParaRPr/>
          </a:p>
        </p:txBody>
      </p:sp>
      <p:pic>
        <p:nvPicPr>
          <p:cNvPr id="581" name="Google Shape;581;p42"/>
          <p:cNvPicPr preferRelativeResize="0"/>
          <p:nvPr/>
        </p:nvPicPr>
        <p:blipFill>
          <a:blip r:embed="rId3">
            <a:alphaModFix/>
          </a:blip>
          <a:stretch>
            <a:fillRect/>
          </a:stretch>
        </p:blipFill>
        <p:spPr>
          <a:xfrm>
            <a:off x="838200" y="1690700"/>
            <a:ext cx="10515600" cy="4391100"/>
          </a:xfrm>
          <a:prstGeom prst="rect">
            <a:avLst/>
          </a:prstGeom>
          <a:noFill/>
          <a:ln>
            <a:noFill/>
          </a:ln>
        </p:spPr>
      </p:pic>
      <p:pic>
        <p:nvPicPr>
          <p:cNvPr id="582" name="Google Shape;582;p42"/>
          <p:cNvPicPr preferRelativeResize="0"/>
          <p:nvPr/>
        </p:nvPicPr>
        <p:blipFill>
          <a:blip r:embed="rId4">
            <a:alphaModFix/>
          </a:blip>
          <a:stretch>
            <a:fillRect/>
          </a:stretch>
        </p:blipFill>
        <p:spPr>
          <a:xfrm>
            <a:off x="10588275" y="0"/>
            <a:ext cx="1603727" cy="1833824"/>
          </a:xfrm>
          <a:prstGeom prst="rect">
            <a:avLst/>
          </a:prstGeom>
          <a:noFill/>
          <a:ln>
            <a:noFill/>
          </a:ln>
        </p:spPr>
      </p:pic>
      <p:sp>
        <p:nvSpPr>
          <p:cNvPr id="583" name="Google Shape;583;p42"/>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Next Steps</a:t>
            </a:r>
            <a:endParaRPr/>
          </a:p>
        </p:txBody>
      </p:sp>
      <p:sp>
        <p:nvSpPr>
          <p:cNvPr id="589" name="Google Shape;589;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Hardware</a:t>
            </a:r>
            <a:endParaRPr/>
          </a:p>
          <a:p>
            <a:pPr indent="-228600" lvl="1" marL="685800" rtl="0" algn="l">
              <a:lnSpc>
                <a:spcPct val="90000"/>
              </a:lnSpc>
              <a:spcBef>
                <a:spcPts val="500"/>
              </a:spcBef>
              <a:spcAft>
                <a:spcPts val="0"/>
              </a:spcAft>
              <a:buClr>
                <a:schemeClr val="dk1"/>
              </a:buClr>
              <a:buSzPts val="2400"/>
              <a:buChar char="•"/>
            </a:pPr>
            <a:r>
              <a:rPr lang="en-US"/>
              <a:t>Begin final layout for PCBs to fit inside enclosures</a:t>
            </a:r>
            <a:endParaRPr/>
          </a:p>
          <a:p>
            <a:pPr indent="-228600" lvl="0" marL="228600" rtl="0" algn="l">
              <a:lnSpc>
                <a:spcPct val="90000"/>
              </a:lnSpc>
              <a:spcBef>
                <a:spcPts val="1000"/>
              </a:spcBef>
              <a:spcAft>
                <a:spcPts val="0"/>
              </a:spcAft>
              <a:buClr>
                <a:schemeClr val="dk1"/>
              </a:buClr>
              <a:buSzPts val="2800"/>
              <a:buChar char="•"/>
            </a:pPr>
            <a:r>
              <a:rPr lang="en-US"/>
              <a:t>Software</a:t>
            </a:r>
            <a:endParaRPr/>
          </a:p>
          <a:p>
            <a:pPr indent="-190500" lvl="1" marL="685800" rtl="0" algn="l">
              <a:lnSpc>
                <a:spcPct val="90000"/>
              </a:lnSpc>
              <a:spcBef>
                <a:spcPts val="500"/>
              </a:spcBef>
              <a:spcAft>
                <a:spcPts val="0"/>
              </a:spcAft>
              <a:buSzPts val="1800"/>
              <a:buChar char="•"/>
            </a:pPr>
            <a:r>
              <a:rPr lang="en-US"/>
              <a:t>Flashing programming code onto the MCU</a:t>
            </a:r>
            <a:endParaRPr/>
          </a:p>
          <a:p>
            <a:pPr indent="-190500" lvl="1" marL="685800" rtl="0" algn="l">
              <a:lnSpc>
                <a:spcPct val="90000"/>
              </a:lnSpc>
              <a:spcBef>
                <a:spcPts val="500"/>
              </a:spcBef>
              <a:spcAft>
                <a:spcPts val="0"/>
              </a:spcAft>
              <a:buSzPts val="1800"/>
              <a:buChar char="•"/>
            </a:pPr>
            <a:r>
              <a:rPr lang="en-US"/>
              <a:t>Finish the app user interface</a:t>
            </a:r>
            <a:endParaRPr/>
          </a:p>
          <a:p>
            <a:pPr indent="-190500" lvl="1" marL="685800" rtl="0" algn="l">
              <a:lnSpc>
                <a:spcPct val="90000"/>
              </a:lnSpc>
              <a:spcBef>
                <a:spcPts val="500"/>
              </a:spcBef>
              <a:spcAft>
                <a:spcPts val="0"/>
              </a:spcAft>
              <a:buSzPts val="1800"/>
              <a:buChar char="•"/>
            </a:pPr>
            <a:r>
              <a:rPr lang="en-US"/>
              <a:t>Pairing the app with the device successfully and retrieve data</a:t>
            </a:r>
            <a:endParaRPr/>
          </a:p>
          <a:p>
            <a:pPr indent="-190500" lvl="1" marL="685800" rtl="0" algn="l">
              <a:lnSpc>
                <a:spcPct val="90000"/>
              </a:lnSpc>
              <a:spcBef>
                <a:spcPts val="500"/>
              </a:spcBef>
              <a:spcAft>
                <a:spcPts val="0"/>
              </a:spcAft>
              <a:buSzPts val="1800"/>
              <a:buChar char="•"/>
            </a:pPr>
            <a:r>
              <a:rPr lang="en-US"/>
              <a:t>Finish the gameplay feature</a:t>
            </a:r>
            <a:endParaRPr/>
          </a:p>
          <a:p>
            <a:pPr indent="-228600" lvl="0" marL="228600" rtl="0" algn="l">
              <a:lnSpc>
                <a:spcPct val="90000"/>
              </a:lnSpc>
              <a:spcBef>
                <a:spcPts val="1000"/>
              </a:spcBef>
              <a:spcAft>
                <a:spcPts val="0"/>
              </a:spcAft>
              <a:buClr>
                <a:schemeClr val="dk1"/>
              </a:buClr>
              <a:buSzPts val="2800"/>
              <a:buChar char="•"/>
            </a:pPr>
            <a:r>
              <a:rPr lang="en-US"/>
              <a:t>Rifle Design</a:t>
            </a:r>
            <a:endParaRPr/>
          </a:p>
          <a:p>
            <a:pPr indent="-228600" lvl="1" marL="685800" rtl="0" algn="l">
              <a:lnSpc>
                <a:spcPct val="90000"/>
              </a:lnSpc>
              <a:spcBef>
                <a:spcPts val="500"/>
              </a:spcBef>
              <a:spcAft>
                <a:spcPts val="0"/>
              </a:spcAft>
              <a:buClr>
                <a:schemeClr val="dk1"/>
              </a:buClr>
              <a:buSzPts val="2400"/>
              <a:buChar char="•"/>
            </a:pPr>
            <a:r>
              <a:rPr lang="en-US"/>
              <a:t>Begin prototyping hardware enclosures</a:t>
            </a:r>
            <a:endParaRPr/>
          </a:p>
        </p:txBody>
      </p:sp>
      <p:pic>
        <p:nvPicPr>
          <p:cNvPr id="590" name="Google Shape;590;p43"/>
          <p:cNvPicPr preferRelativeResize="0"/>
          <p:nvPr/>
        </p:nvPicPr>
        <p:blipFill>
          <a:blip r:embed="rId3">
            <a:alphaModFix/>
          </a:blip>
          <a:stretch>
            <a:fillRect/>
          </a:stretch>
        </p:blipFill>
        <p:spPr>
          <a:xfrm>
            <a:off x="10588275" y="0"/>
            <a:ext cx="1603727" cy="1833824"/>
          </a:xfrm>
          <a:prstGeom prst="rect">
            <a:avLst/>
          </a:prstGeom>
          <a:noFill/>
          <a:ln>
            <a:noFill/>
          </a:ln>
        </p:spPr>
      </p:pic>
      <p:sp>
        <p:nvSpPr>
          <p:cNvPr id="591" name="Google Shape;591;p43"/>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1dbf0e4db10_0_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IR Receivers</a:t>
            </a:r>
            <a:endParaRPr/>
          </a:p>
          <a:p>
            <a:pPr indent="-292100" lvl="1" marL="685800" rtl="0" algn="l">
              <a:lnSpc>
                <a:spcPct val="90000"/>
              </a:lnSpc>
              <a:spcBef>
                <a:spcPts val="1000"/>
              </a:spcBef>
              <a:spcAft>
                <a:spcPts val="0"/>
              </a:spcAft>
              <a:buClr>
                <a:schemeClr val="dk1"/>
              </a:buClr>
              <a:buSzPts val="2800"/>
              <a:buChar char="•"/>
            </a:pPr>
            <a:r>
              <a:rPr lang="en-US"/>
              <a:t>Only detects modulated light at the IR laser frequency</a:t>
            </a:r>
            <a:endParaRPr/>
          </a:p>
          <a:p>
            <a:pPr indent="-228600" lvl="0" marL="228600" rtl="0" algn="l">
              <a:lnSpc>
                <a:spcPct val="90000"/>
              </a:lnSpc>
              <a:spcBef>
                <a:spcPts val="1000"/>
              </a:spcBef>
              <a:spcAft>
                <a:spcPts val="0"/>
              </a:spcAft>
              <a:buSzPts val="1800"/>
              <a:buChar char="•"/>
            </a:pPr>
            <a:r>
              <a:rPr lang="en-US"/>
              <a:t>LEDs</a:t>
            </a:r>
            <a:endParaRPr/>
          </a:p>
          <a:p>
            <a:pPr indent="-228600" lvl="1" marL="685800" rtl="0" algn="l">
              <a:lnSpc>
                <a:spcPct val="90000"/>
              </a:lnSpc>
              <a:spcBef>
                <a:spcPts val="1000"/>
              </a:spcBef>
              <a:spcAft>
                <a:spcPts val="0"/>
              </a:spcAft>
              <a:buSzPts val="1800"/>
              <a:buChar char="•"/>
            </a:pPr>
            <a:r>
              <a:rPr lang="en-US"/>
              <a:t>Lights up when the laser is detected by a receiver</a:t>
            </a:r>
            <a:endParaRPr/>
          </a:p>
          <a:p>
            <a:pPr indent="-228600" lvl="0" marL="228600" rtl="0" algn="l">
              <a:lnSpc>
                <a:spcPct val="90000"/>
              </a:lnSpc>
              <a:spcBef>
                <a:spcPts val="1000"/>
              </a:spcBef>
              <a:spcAft>
                <a:spcPts val="0"/>
              </a:spcAft>
              <a:buSzPts val="1800"/>
              <a:buChar char="•"/>
            </a:pPr>
            <a:r>
              <a:rPr lang="en-US" sz="2800"/>
              <a:t>Built-in Concave Lenses</a:t>
            </a:r>
            <a:endParaRPr sz="2800"/>
          </a:p>
          <a:p>
            <a:pPr indent="-228600" lvl="1" marL="685800" rtl="0" algn="l">
              <a:spcBef>
                <a:spcPts val="1000"/>
              </a:spcBef>
              <a:spcAft>
                <a:spcPts val="0"/>
              </a:spcAft>
              <a:buSzPts val="1800"/>
              <a:buChar char="•"/>
            </a:pPr>
            <a:r>
              <a:rPr lang="en-US" sz="2400"/>
              <a:t>Reduce optical noise and expand the beam further</a:t>
            </a:r>
            <a:endParaRPr sz="2800"/>
          </a:p>
          <a:p>
            <a:pPr indent="-228600" lvl="0" marL="228600" rtl="0" algn="l">
              <a:lnSpc>
                <a:spcPct val="90000"/>
              </a:lnSpc>
              <a:spcBef>
                <a:spcPts val="1000"/>
              </a:spcBef>
              <a:spcAft>
                <a:spcPts val="0"/>
              </a:spcAft>
              <a:buSzPts val="1800"/>
              <a:buChar char="•"/>
            </a:pPr>
            <a:r>
              <a:rPr lang="en-US"/>
              <a:t>Pairs to smartphone app with Bluetooth</a:t>
            </a:r>
            <a:endParaRPr/>
          </a:p>
          <a:p>
            <a:pPr indent="-228600" lvl="1" marL="685800" rtl="0" algn="l">
              <a:lnSpc>
                <a:spcPct val="90000"/>
              </a:lnSpc>
              <a:spcBef>
                <a:spcPts val="1000"/>
              </a:spcBef>
              <a:spcAft>
                <a:spcPts val="0"/>
              </a:spcAft>
              <a:buSzPts val="1800"/>
              <a:buChar char="•"/>
            </a:pPr>
            <a:r>
              <a:rPr lang="en-US"/>
              <a:t>Keeps track of score</a:t>
            </a:r>
            <a:endParaRPr/>
          </a:p>
          <a:p>
            <a:pPr indent="-228600" lvl="1" marL="685800" rtl="0" algn="l">
              <a:lnSpc>
                <a:spcPct val="90000"/>
              </a:lnSpc>
              <a:spcBef>
                <a:spcPts val="1000"/>
              </a:spcBef>
              <a:spcAft>
                <a:spcPts val="1000"/>
              </a:spcAft>
              <a:buSzPts val="1800"/>
              <a:buChar char="•"/>
            </a:pPr>
            <a:r>
              <a:rPr lang="en-US"/>
              <a:t>Different game modes</a:t>
            </a:r>
            <a:endParaRPr/>
          </a:p>
        </p:txBody>
      </p:sp>
      <p:sp>
        <p:nvSpPr>
          <p:cNvPr id="127" name="Google Shape;127;g1dbf0e4db10_0_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Objectives - Target Board</a:t>
            </a:r>
            <a:endParaRPr/>
          </a:p>
        </p:txBody>
      </p:sp>
      <p:pic>
        <p:nvPicPr>
          <p:cNvPr id="128" name="Google Shape;128;g1dbf0e4db10_0_4"/>
          <p:cNvPicPr preferRelativeResize="0"/>
          <p:nvPr/>
        </p:nvPicPr>
        <p:blipFill rotWithShape="1">
          <a:blip r:embed="rId3">
            <a:alphaModFix/>
          </a:blip>
          <a:srcRect b="15896" l="0" r="0" t="6294"/>
          <a:stretch/>
        </p:blipFill>
        <p:spPr>
          <a:xfrm>
            <a:off x="8496300" y="3152750"/>
            <a:ext cx="3695700" cy="3657600"/>
          </a:xfrm>
          <a:prstGeom prst="rect">
            <a:avLst/>
          </a:prstGeom>
          <a:noFill/>
          <a:ln>
            <a:noFill/>
          </a:ln>
        </p:spPr>
      </p:pic>
      <p:pic>
        <p:nvPicPr>
          <p:cNvPr id="129" name="Google Shape;129;g1dbf0e4db10_0_4"/>
          <p:cNvPicPr preferRelativeResize="0"/>
          <p:nvPr/>
        </p:nvPicPr>
        <p:blipFill>
          <a:blip r:embed="rId4">
            <a:alphaModFix/>
          </a:blip>
          <a:stretch>
            <a:fillRect/>
          </a:stretch>
        </p:blipFill>
        <p:spPr>
          <a:xfrm>
            <a:off x="10588275" y="0"/>
            <a:ext cx="1603727" cy="1833824"/>
          </a:xfrm>
          <a:prstGeom prst="rect">
            <a:avLst/>
          </a:prstGeom>
          <a:noFill/>
          <a:ln>
            <a:noFill/>
          </a:ln>
        </p:spPr>
      </p:pic>
      <p:sp>
        <p:nvSpPr>
          <p:cNvPr id="130" name="Google Shape;130;g1dbf0e4db10_0_4"/>
          <p:cNvSpPr txBox="1"/>
          <p:nvPr/>
        </p:nvSpPr>
        <p:spPr>
          <a:xfrm>
            <a:off x="10553325" y="1756300"/>
            <a:ext cx="16038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David Johnson</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Electrical Engineering</a:t>
            </a:r>
            <a:endParaRPr sz="11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graphicFrame>
        <p:nvGraphicFramePr>
          <p:cNvPr id="136" name="Google Shape;136;p6"/>
          <p:cNvGraphicFramePr/>
          <p:nvPr/>
        </p:nvGraphicFramePr>
        <p:xfrm>
          <a:off x="113825" y="80963"/>
          <a:ext cx="3000000" cy="3000000"/>
        </p:xfrm>
        <a:graphic>
          <a:graphicData uri="http://schemas.openxmlformats.org/drawingml/2006/table">
            <a:tbl>
              <a:tblPr>
                <a:noFill/>
                <a:tableStyleId>{8C688C78-297F-4C4F-8DF7-1AA4CB03A157}</a:tableStyleId>
              </a:tblPr>
              <a:tblGrid>
                <a:gridCol w="2166125"/>
                <a:gridCol w="6778475"/>
                <a:gridCol w="2819700"/>
              </a:tblGrid>
              <a:tr h="12700">
                <a:tc>
                  <a:txBody>
                    <a:bodyPr/>
                    <a:lstStyle/>
                    <a:p>
                      <a:pPr indent="0" lvl="0" marL="0" rtl="0" algn="l">
                        <a:spcBef>
                          <a:spcPts val="0"/>
                        </a:spcBef>
                        <a:spcAft>
                          <a:spcPts val="0"/>
                        </a:spcAft>
                        <a:buNone/>
                      </a:pPr>
                      <a:r>
                        <a:rPr b="1" lang="en-US" sz="1800">
                          <a:solidFill>
                            <a:srgbClr val="232629"/>
                          </a:solidFill>
                          <a:highlight>
                            <a:srgbClr val="FFFFFF"/>
                          </a:highlight>
                        </a:rPr>
                        <a:t>Requirement ID</a:t>
                      </a:r>
                      <a:endParaRPr b="1" sz="1800">
                        <a:solidFill>
                          <a:srgbClr val="232629"/>
                        </a:solidFill>
                        <a:highlight>
                          <a:srgbClr val="FFFFFF"/>
                        </a:highlight>
                      </a:endParaRPr>
                    </a:p>
                  </a:txBody>
                  <a:tcPr marT="63500" marB="63500" marR="63500" marL="63500"/>
                </a:tc>
                <a:tc gridSpan="2">
                  <a:txBody>
                    <a:bodyPr/>
                    <a:lstStyle/>
                    <a:p>
                      <a:pPr indent="0" lvl="0" marL="0" rtl="0" algn="ctr">
                        <a:spcBef>
                          <a:spcPts val="0"/>
                        </a:spcBef>
                        <a:spcAft>
                          <a:spcPts val="0"/>
                        </a:spcAft>
                        <a:buNone/>
                      </a:pPr>
                      <a:r>
                        <a:rPr b="1" lang="en-US" sz="1700">
                          <a:solidFill>
                            <a:srgbClr val="232629"/>
                          </a:solidFill>
                          <a:highlight>
                            <a:srgbClr val="FFFFFF"/>
                          </a:highlight>
                        </a:rPr>
                        <a:t>Requirement/Specification</a:t>
                      </a:r>
                      <a:endParaRPr b="1" sz="1700">
                        <a:solidFill>
                          <a:srgbClr val="232629"/>
                        </a:solidFill>
                        <a:highlight>
                          <a:srgbClr val="FFFFFF"/>
                        </a:highlight>
                      </a:endParaRPr>
                    </a:p>
                  </a:txBody>
                  <a:tcPr marT="63500" marB="63500" marR="63500" marL="63500"/>
                </a:tc>
                <a:tc hMerge="1"/>
              </a:tr>
              <a:tr h="12700">
                <a:tc>
                  <a:txBody>
                    <a:bodyPr/>
                    <a:lstStyle/>
                    <a:p>
                      <a:pPr indent="0" lvl="0" marL="0" rtl="0" algn="ctr">
                        <a:spcBef>
                          <a:spcPts val="0"/>
                        </a:spcBef>
                        <a:spcAft>
                          <a:spcPts val="0"/>
                        </a:spcAft>
                        <a:buNone/>
                      </a:pPr>
                      <a:r>
                        <a:rPr lang="en-US">
                          <a:solidFill>
                            <a:srgbClr val="232629"/>
                          </a:solidFill>
                          <a:highlight>
                            <a:srgbClr val="FFFFFF"/>
                          </a:highlight>
                        </a:rPr>
                        <a:t>1.0</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The system will not exceed 10 lbs with all internal components.</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5 - 10 pounds</a:t>
                      </a:r>
                      <a:endParaRPr>
                        <a:solidFill>
                          <a:srgbClr val="232629"/>
                        </a:solidFill>
                        <a:highlight>
                          <a:srgbClr val="FFFFFF"/>
                        </a:highlight>
                      </a:endParaRPr>
                    </a:p>
                  </a:txBody>
                  <a:tcPr marT="63500" marB="63500" marR="63500" marL="63500"/>
                </a:tc>
              </a:tr>
              <a:tr h="12700">
                <a:tc>
                  <a:txBody>
                    <a:bodyPr/>
                    <a:lstStyle/>
                    <a:p>
                      <a:pPr indent="0" lvl="0" marL="0" rtl="0" algn="ctr">
                        <a:spcBef>
                          <a:spcPts val="0"/>
                        </a:spcBef>
                        <a:spcAft>
                          <a:spcPts val="0"/>
                        </a:spcAft>
                        <a:buNone/>
                      </a:pPr>
                      <a:r>
                        <a:rPr lang="en-US">
                          <a:solidFill>
                            <a:srgbClr val="232629"/>
                          </a:solidFill>
                          <a:highlight>
                            <a:srgbClr val="FFFFFF"/>
                          </a:highlight>
                        </a:rPr>
                        <a:t>1.1</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The system will be pairable with a phone through Bluetooth and be recognized by the mobile app.</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Bluetooth 5.0 or Bluetooth Low Energy</a:t>
                      </a:r>
                      <a:endParaRPr>
                        <a:solidFill>
                          <a:srgbClr val="232629"/>
                        </a:solidFill>
                        <a:highlight>
                          <a:srgbClr val="FFFFFF"/>
                        </a:highlight>
                      </a:endParaRPr>
                    </a:p>
                  </a:txBody>
                  <a:tcPr marT="63500" marB="63500" marR="63500" marL="63500"/>
                </a:tc>
              </a:tr>
              <a:tr h="12700">
                <a:tc>
                  <a:txBody>
                    <a:bodyPr/>
                    <a:lstStyle/>
                    <a:p>
                      <a:pPr indent="0" lvl="0" marL="0" rtl="0" algn="ctr">
                        <a:spcBef>
                          <a:spcPts val="0"/>
                        </a:spcBef>
                        <a:spcAft>
                          <a:spcPts val="0"/>
                        </a:spcAft>
                        <a:buNone/>
                      </a:pPr>
                      <a:r>
                        <a:rPr lang="en-US">
                          <a:solidFill>
                            <a:srgbClr val="232629"/>
                          </a:solidFill>
                          <a:highlight>
                            <a:srgbClr val="FFFFFF"/>
                          </a:highlight>
                        </a:rPr>
                        <a:t>1.2</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The system will be powered by batteries that can be recharged with a compatible plug. </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9V</a:t>
                      </a:r>
                      <a:r>
                        <a:rPr lang="en-US">
                          <a:solidFill>
                            <a:srgbClr val="232629"/>
                          </a:solidFill>
                          <a:highlight>
                            <a:srgbClr val="FFFFFF"/>
                          </a:highlight>
                        </a:rPr>
                        <a:t> Lithium Battery(s)</a:t>
                      </a:r>
                      <a:endParaRPr>
                        <a:solidFill>
                          <a:srgbClr val="232629"/>
                        </a:solidFill>
                        <a:highlight>
                          <a:srgbClr val="FFFFFF"/>
                        </a:highlight>
                      </a:endParaRPr>
                    </a:p>
                  </a:txBody>
                  <a:tcPr marT="63500" marB="63500" marR="63500" marL="63500"/>
                </a:tc>
              </a:tr>
              <a:tr h="12700">
                <a:tc>
                  <a:txBody>
                    <a:bodyPr/>
                    <a:lstStyle/>
                    <a:p>
                      <a:pPr indent="0" lvl="0" marL="0" rtl="0" algn="ctr">
                        <a:spcBef>
                          <a:spcPts val="0"/>
                        </a:spcBef>
                        <a:spcAft>
                          <a:spcPts val="0"/>
                        </a:spcAft>
                        <a:buNone/>
                      </a:pPr>
                      <a:r>
                        <a:rPr b="1" lang="en-US" u="sng">
                          <a:solidFill>
                            <a:srgbClr val="232629"/>
                          </a:solidFill>
                          <a:highlight>
                            <a:srgbClr val="FFFFFF"/>
                          </a:highlight>
                        </a:rPr>
                        <a:t>1.3</a:t>
                      </a:r>
                      <a:endParaRPr b="1" u="sng">
                        <a:solidFill>
                          <a:srgbClr val="232629"/>
                        </a:solidFill>
                        <a:highlight>
                          <a:srgbClr val="FFFFFF"/>
                        </a:highlight>
                      </a:endParaRPr>
                    </a:p>
                  </a:txBody>
                  <a:tcPr marT="63500" marB="63500" marR="63500" marL="63500">
                    <a:solidFill>
                      <a:srgbClr val="FFF2CC"/>
                    </a:solidFill>
                  </a:tcPr>
                </a:tc>
                <a:tc>
                  <a:txBody>
                    <a:bodyPr/>
                    <a:lstStyle/>
                    <a:p>
                      <a:pPr indent="0" lvl="0" marL="0" rtl="0" algn="l">
                        <a:spcBef>
                          <a:spcPts val="0"/>
                        </a:spcBef>
                        <a:spcAft>
                          <a:spcPts val="0"/>
                        </a:spcAft>
                        <a:buNone/>
                      </a:pPr>
                      <a:r>
                        <a:rPr b="1" lang="en-US" u="sng">
                          <a:solidFill>
                            <a:srgbClr val="232629"/>
                          </a:solidFill>
                          <a:highlight>
                            <a:srgbClr val="FFFFFF"/>
                          </a:highlight>
                        </a:rPr>
                        <a:t>The system needs to perform at the shortest time interval between the pulling of the trigger and the visual response of the target. </a:t>
                      </a:r>
                      <a:endParaRPr b="1" u="sng">
                        <a:solidFill>
                          <a:srgbClr val="232629"/>
                        </a:solidFill>
                        <a:highlight>
                          <a:srgbClr val="FFFFFF"/>
                        </a:highlight>
                      </a:endParaRPr>
                    </a:p>
                  </a:txBody>
                  <a:tcPr marT="63500" marB="63500" marR="63500" marL="63500">
                    <a:solidFill>
                      <a:srgbClr val="FFF2CC"/>
                    </a:solidFill>
                  </a:tcPr>
                </a:tc>
                <a:tc>
                  <a:txBody>
                    <a:bodyPr/>
                    <a:lstStyle/>
                    <a:p>
                      <a:pPr indent="0" lvl="0" marL="0" rtl="0" algn="l">
                        <a:spcBef>
                          <a:spcPts val="0"/>
                        </a:spcBef>
                        <a:spcAft>
                          <a:spcPts val="0"/>
                        </a:spcAft>
                        <a:buNone/>
                      </a:pPr>
                      <a:r>
                        <a:rPr b="1" lang="en-US" u="sng">
                          <a:solidFill>
                            <a:srgbClr val="232629"/>
                          </a:solidFill>
                          <a:highlight>
                            <a:srgbClr val="FFFFFF"/>
                          </a:highlight>
                        </a:rPr>
                        <a:t>&lt; 1 second</a:t>
                      </a:r>
                      <a:endParaRPr b="1" u="sng">
                        <a:solidFill>
                          <a:srgbClr val="232629"/>
                        </a:solidFill>
                        <a:highlight>
                          <a:srgbClr val="FFFFFF"/>
                        </a:highlight>
                      </a:endParaRPr>
                    </a:p>
                  </a:txBody>
                  <a:tcPr marT="63500" marB="63500" marR="63500" marL="63500">
                    <a:solidFill>
                      <a:srgbClr val="FFF2CC"/>
                    </a:solidFill>
                  </a:tcPr>
                </a:tc>
              </a:tr>
              <a:tr h="12700">
                <a:tc>
                  <a:txBody>
                    <a:bodyPr/>
                    <a:lstStyle/>
                    <a:p>
                      <a:pPr indent="0" lvl="0" marL="0" rtl="0" algn="ctr">
                        <a:spcBef>
                          <a:spcPts val="0"/>
                        </a:spcBef>
                        <a:spcAft>
                          <a:spcPts val="0"/>
                        </a:spcAft>
                        <a:buNone/>
                      </a:pPr>
                      <a:r>
                        <a:rPr lang="en-US">
                          <a:solidFill>
                            <a:srgbClr val="232629"/>
                          </a:solidFill>
                          <a:highlight>
                            <a:srgbClr val="FFFFFF"/>
                          </a:highlight>
                        </a:rPr>
                        <a:t>1.4</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The system controller should use power efficiently.</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Efficiency &gt; 30%</a:t>
                      </a:r>
                      <a:endParaRPr>
                        <a:solidFill>
                          <a:srgbClr val="232629"/>
                        </a:solidFill>
                        <a:highlight>
                          <a:srgbClr val="FFFFFF"/>
                        </a:highlight>
                      </a:endParaRPr>
                    </a:p>
                  </a:txBody>
                  <a:tcPr marT="63500" marB="63500" marR="63500" marL="63500"/>
                </a:tc>
              </a:tr>
              <a:tr h="12700">
                <a:tc>
                  <a:txBody>
                    <a:bodyPr/>
                    <a:lstStyle/>
                    <a:p>
                      <a:pPr indent="0" lvl="0" marL="0" rtl="0" algn="ctr">
                        <a:spcBef>
                          <a:spcPts val="0"/>
                        </a:spcBef>
                        <a:spcAft>
                          <a:spcPts val="0"/>
                        </a:spcAft>
                        <a:buNone/>
                      </a:pPr>
                      <a:r>
                        <a:rPr b="1" lang="en-US" u="sng">
                          <a:solidFill>
                            <a:srgbClr val="232629"/>
                          </a:solidFill>
                          <a:highlight>
                            <a:srgbClr val="FFFFFF"/>
                          </a:highlight>
                        </a:rPr>
                        <a:t>1.5</a:t>
                      </a:r>
                      <a:endParaRPr b="1" u="sng">
                        <a:solidFill>
                          <a:srgbClr val="232629"/>
                        </a:solidFill>
                        <a:highlight>
                          <a:srgbClr val="FFFFFF"/>
                        </a:highlight>
                      </a:endParaRPr>
                    </a:p>
                  </a:txBody>
                  <a:tcPr marT="63500" marB="63500" marR="63500" marL="63500">
                    <a:solidFill>
                      <a:srgbClr val="FFF2CC"/>
                    </a:solidFill>
                  </a:tcPr>
                </a:tc>
                <a:tc>
                  <a:txBody>
                    <a:bodyPr/>
                    <a:lstStyle/>
                    <a:p>
                      <a:pPr indent="0" lvl="0" marL="0" rtl="0" algn="l">
                        <a:spcBef>
                          <a:spcPts val="0"/>
                        </a:spcBef>
                        <a:spcAft>
                          <a:spcPts val="0"/>
                        </a:spcAft>
                        <a:buNone/>
                      </a:pPr>
                      <a:r>
                        <a:rPr b="1" lang="en-US" u="sng">
                          <a:solidFill>
                            <a:srgbClr val="232629"/>
                          </a:solidFill>
                          <a:highlight>
                            <a:srgbClr val="FFFFFF"/>
                          </a:highlight>
                        </a:rPr>
                        <a:t>The system should be in “ready for use” state within a short time after startup.</a:t>
                      </a:r>
                      <a:endParaRPr b="1" u="sng">
                        <a:solidFill>
                          <a:srgbClr val="232629"/>
                        </a:solidFill>
                        <a:highlight>
                          <a:srgbClr val="FFFFFF"/>
                        </a:highlight>
                      </a:endParaRPr>
                    </a:p>
                  </a:txBody>
                  <a:tcPr marT="63500" marB="63500" marR="63500" marL="63500">
                    <a:solidFill>
                      <a:srgbClr val="FFF2CC"/>
                    </a:solidFill>
                  </a:tcPr>
                </a:tc>
                <a:tc>
                  <a:txBody>
                    <a:bodyPr/>
                    <a:lstStyle/>
                    <a:p>
                      <a:pPr indent="0" lvl="0" marL="0" rtl="0" algn="l">
                        <a:spcBef>
                          <a:spcPts val="0"/>
                        </a:spcBef>
                        <a:spcAft>
                          <a:spcPts val="0"/>
                        </a:spcAft>
                        <a:buNone/>
                      </a:pPr>
                      <a:r>
                        <a:rPr b="1" lang="en-US" u="sng">
                          <a:solidFill>
                            <a:srgbClr val="232629"/>
                          </a:solidFill>
                          <a:highlight>
                            <a:srgbClr val="FFFFFF"/>
                          </a:highlight>
                        </a:rPr>
                        <a:t>&lt; 1 minute</a:t>
                      </a:r>
                      <a:endParaRPr b="1" u="sng">
                        <a:solidFill>
                          <a:srgbClr val="232629"/>
                        </a:solidFill>
                        <a:highlight>
                          <a:srgbClr val="FFFFFF"/>
                        </a:highlight>
                      </a:endParaRPr>
                    </a:p>
                  </a:txBody>
                  <a:tcPr marT="63500" marB="63500" marR="63500" marL="63500">
                    <a:solidFill>
                      <a:srgbClr val="FFF2CC"/>
                    </a:solidFill>
                  </a:tcPr>
                </a:tc>
              </a:tr>
              <a:tr h="12700">
                <a:tc>
                  <a:txBody>
                    <a:bodyPr/>
                    <a:lstStyle/>
                    <a:p>
                      <a:pPr indent="0" lvl="0" marL="0" rtl="0" algn="ctr">
                        <a:spcBef>
                          <a:spcPts val="0"/>
                        </a:spcBef>
                        <a:spcAft>
                          <a:spcPts val="0"/>
                        </a:spcAft>
                        <a:buNone/>
                      </a:pPr>
                      <a:r>
                        <a:rPr lang="en-US">
                          <a:solidFill>
                            <a:srgbClr val="232629"/>
                          </a:solidFill>
                          <a:highlight>
                            <a:srgbClr val="FFFFFF"/>
                          </a:highlight>
                        </a:rPr>
                        <a:t>1.6</a:t>
                      </a:r>
                      <a:endParaRPr>
                        <a:solidFill>
                          <a:srgbClr val="232629"/>
                        </a:solidFill>
                        <a:highlight>
                          <a:srgbClr val="FFFFFF"/>
                        </a:highlight>
                      </a:endParaRPr>
                    </a:p>
                  </a:txBody>
                  <a:tcPr marT="63500" marB="63500" marR="63500" marL="63500">
                    <a:solidFill>
                      <a:schemeClr val="lt1"/>
                    </a:solidFill>
                  </a:tcPr>
                </a:tc>
                <a:tc>
                  <a:txBody>
                    <a:bodyPr/>
                    <a:lstStyle/>
                    <a:p>
                      <a:pPr indent="0" lvl="0" marL="0" rtl="0" algn="l">
                        <a:spcBef>
                          <a:spcPts val="0"/>
                        </a:spcBef>
                        <a:spcAft>
                          <a:spcPts val="0"/>
                        </a:spcAft>
                        <a:buNone/>
                      </a:pPr>
                      <a:r>
                        <a:rPr lang="en-US">
                          <a:solidFill>
                            <a:srgbClr val="232629"/>
                          </a:solidFill>
                          <a:highlight>
                            <a:srgbClr val="FFFFFF"/>
                          </a:highlight>
                        </a:rPr>
                        <a:t>The system should have the controller stay running at a high uptime.</a:t>
                      </a:r>
                      <a:endParaRPr>
                        <a:solidFill>
                          <a:srgbClr val="232629"/>
                        </a:solidFill>
                        <a:highlight>
                          <a:srgbClr val="FFFFFF"/>
                        </a:highlight>
                      </a:endParaRPr>
                    </a:p>
                  </a:txBody>
                  <a:tcPr marT="63500" marB="63500" marR="63500" marL="63500">
                    <a:solidFill>
                      <a:schemeClr val="lt1"/>
                    </a:solidFill>
                  </a:tcPr>
                </a:tc>
                <a:tc>
                  <a:txBody>
                    <a:bodyPr/>
                    <a:lstStyle/>
                    <a:p>
                      <a:pPr indent="0" lvl="0" marL="0" rtl="0" algn="l">
                        <a:spcBef>
                          <a:spcPts val="0"/>
                        </a:spcBef>
                        <a:spcAft>
                          <a:spcPts val="0"/>
                        </a:spcAft>
                        <a:buNone/>
                      </a:pPr>
                      <a:r>
                        <a:rPr lang="en-US">
                          <a:solidFill>
                            <a:srgbClr val="232629"/>
                          </a:solidFill>
                          <a:highlight>
                            <a:srgbClr val="FFFFFF"/>
                          </a:highlight>
                        </a:rPr>
                        <a:t>&gt; 4 hours</a:t>
                      </a:r>
                      <a:endParaRPr>
                        <a:solidFill>
                          <a:srgbClr val="232629"/>
                        </a:solidFill>
                        <a:highlight>
                          <a:srgbClr val="FFFFFF"/>
                        </a:highlight>
                      </a:endParaRPr>
                    </a:p>
                  </a:txBody>
                  <a:tcPr marT="63500" marB="63500" marR="63500" marL="63500">
                    <a:solidFill>
                      <a:schemeClr val="lt1"/>
                    </a:solidFill>
                  </a:tcPr>
                </a:tc>
              </a:tr>
              <a:tr h="12700">
                <a:tc>
                  <a:txBody>
                    <a:bodyPr/>
                    <a:lstStyle/>
                    <a:p>
                      <a:pPr indent="0" lvl="0" marL="0" rtl="0" algn="ctr">
                        <a:spcBef>
                          <a:spcPts val="0"/>
                        </a:spcBef>
                        <a:spcAft>
                          <a:spcPts val="0"/>
                        </a:spcAft>
                        <a:buNone/>
                      </a:pPr>
                      <a:r>
                        <a:rPr lang="en-US">
                          <a:solidFill>
                            <a:srgbClr val="232629"/>
                          </a:solidFill>
                          <a:highlight>
                            <a:srgbClr val="FFFFFF"/>
                          </a:highlight>
                        </a:rPr>
                        <a:t>1.7</a:t>
                      </a:r>
                      <a:endParaRPr>
                        <a:solidFill>
                          <a:srgbClr val="232629"/>
                        </a:solidFill>
                        <a:highlight>
                          <a:srgbClr val="FFFFFF"/>
                        </a:highlight>
                      </a:endParaRPr>
                    </a:p>
                  </a:txBody>
                  <a:tcPr marT="63500" marB="63500" marR="63500" marL="63500">
                    <a:solidFill>
                      <a:schemeClr val="lt1"/>
                    </a:solidFill>
                  </a:tcPr>
                </a:tc>
                <a:tc>
                  <a:txBody>
                    <a:bodyPr/>
                    <a:lstStyle/>
                    <a:p>
                      <a:pPr indent="0" lvl="0" marL="0" rtl="0" algn="l">
                        <a:spcBef>
                          <a:spcPts val="0"/>
                        </a:spcBef>
                        <a:spcAft>
                          <a:spcPts val="0"/>
                        </a:spcAft>
                        <a:buNone/>
                      </a:pPr>
                      <a:r>
                        <a:rPr lang="en-US">
                          <a:solidFill>
                            <a:srgbClr val="232629"/>
                          </a:solidFill>
                          <a:highlight>
                            <a:srgbClr val="FFFFFF"/>
                          </a:highlight>
                        </a:rPr>
                        <a:t>The system should operate without overheating.</a:t>
                      </a:r>
                      <a:endParaRPr>
                        <a:solidFill>
                          <a:srgbClr val="232629"/>
                        </a:solidFill>
                        <a:highlight>
                          <a:srgbClr val="FFFFFF"/>
                        </a:highlight>
                      </a:endParaRPr>
                    </a:p>
                  </a:txBody>
                  <a:tcPr marT="63500" marB="63500" marR="63500" marL="63500">
                    <a:solidFill>
                      <a:schemeClr val="lt1"/>
                    </a:solidFill>
                  </a:tcPr>
                </a:tc>
                <a:tc>
                  <a:txBody>
                    <a:bodyPr/>
                    <a:lstStyle/>
                    <a:p>
                      <a:pPr indent="0" lvl="0" marL="0" rtl="0" algn="l">
                        <a:spcBef>
                          <a:spcPts val="0"/>
                        </a:spcBef>
                        <a:spcAft>
                          <a:spcPts val="0"/>
                        </a:spcAft>
                        <a:buNone/>
                      </a:pPr>
                      <a:r>
                        <a:rPr lang="en-US">
                          <a:solidFill>
                            <a:srgbClr val="232629"/>
                          </a:solidFill>
                          <a:highlight>
                            <a:srgbClr val="FFFFFF"/>
                          </a:highlight>
                        </a:rPr>
                        <a:t>&lt; 50 °C</a:t>
                      </a:r>
                      <a:endParaRPr>
                        <a:solidFill>
                          <a:srgbClr val="232629"/>
                        </a:solidFill>
                        <a:highlight>
                          <a:srgbClr val="FFFFFF"/>
                        </a:highlight>
                      </a:endParaRPr>
                    </a:p>
                  </a:txBody>
                  <a:tcPr marT="63500" marB="63500" marR="63500" marL="63500">
                    <a:solidFill>
                      <a:schemeClr val="lt1"/>
                    </a:solidFill>
                  </a:tcPr>
                </a:tc>
              </a:tr>
              <a:tr h="12700">
                <a:tc>
                  <a:txBody>
                    <a:bodyPr/>
                    <a:lstStyle/>
                    <a:p>
                      <a:pPr indent="0" lvl="0" marL="0" rtl="0" algn="ctr">
                        <a:spcBef>
                          <a:spcPts val="0"/>
                        </a:spcBef>
                        <a:spcAft>
                          <a:spcPts val="0"/>
                        </a:spcAft>
                        <a:buNone/>
                      </a:pPr>
                      <a:r>
                        <a:rPr lang="en-US">
                          <a:solidFill>
                            <a:srgbClr val="232629"/>
                          </a:solidFill>
                          <a:highlight>
                            <a:srgbClr val="FFFFFF"/>
                          </a:highlight>
                        </a:rPr>
                        <a:t>1.8</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The system will include a mountable variable-power rifle scope with high resolving power</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&gt; 3.5x max magnification</a:t>
                      </a:r>
                      <a:endParaRPr>
                        <a:solidFill>
                          <a:srgbClr val="232629"/>
                        </a:solidFill>
                        <a:highlight>
                          <a:srgbClr val="FFFFFF"/>
                        </a:highlight>
                      </a:endParaRPr>
                    </a:p>
                    <a:p>
                      <a:pPr indent="0" lvl="0" marL="0" rtl="0" algn="l">
                        <a:spcBef>
                          <a:spcPts val="0"/>
                        </a:spcBef>
                        <a:spcAft>
                          <a:spcPts val="0"/>
                        </a:spcAft>
                        <a:buNone/>
                      </a:pPr>
                      <a:r>
                        <a:rPr lang="en-US">
                          <a:solidFill>
                            <a:srgbClr val="232629"/>
                          </a:solidFill>
                          <a:highlight>
                            <a:srgbClr val="FFFFFF"/>
                          </a:highlight>
                        </a:rPr>
                        <a:t>&lt;0.15 mrad angular resolution</a:t>
                      </a:r>
                      <a:endParaRPr>
                        <a:solidFill>
                          <a:srgbClr val="232629"/>
                        </a:solidFill>
                        <a:highlight>
                          <a:srgbClr val="FFFFFF"/>
                        </a:highlight>
                      </a:endParaRPr>
                    </a:p>
                  </a:txBody>
                  <a:tcPr marT="63500" marB="63500" marR="63500" marL="63500"/>
                </a:tc>
              </a:tr>
              <a:tr h="12700">
                <a:tc>
                  <a:txBody>
                    <a:bodyPr/>
                    <a:lstStyle/>
                    <a:p>
                      <a:pPr indent="0" lvl="0" marL="0" rtl="0" algn="ctr">
                        <a:spcBef>
                          <a:spcPts val="0"/>
                        </a:spcBef>
                        <a:spcAft>
                          <a:spcPts val="0"/>
                        </a:spcAft>
                        <a:buNone/>
                      </a:pPr>
                      <a:r>
                        <a:rPr b="1" lang="en-US" u="sng">
                          <a:solidFill>
                            <a:srgbClr val="232629"/>
                          </a:solidFill>
                          <a:highlight>
                            <a:srgbClr val="FFFFFF"/>
                          </a:highlight>
                        </a:rPr>
                        <a:t>1.9</a:t>
                      </a:r>
                      <a:endParaRPr b="1" u="sng">
                        <a:solidFill>
                          <a:srgbClr val="232629"/>
                        </a:solidFill>
                        <a:highlight>
                          <a:srgbClr val="FFFFFF"/>
                        </a:highlight>
                      </a:endParaRPr>
                    </a:p>
                  </a:txBody>
                  <a:tcPr marT="63500" marB="63500" marR="63500" marL="63500">
                    <a:solidFill>
                      <a:srgbClr val="FFF2CC"/>
                    </a:solidFill>
                  </a:tcPr>
                </a:tc>
                <a:tc>
                  <a:txBody>
                    <a:bodyPr/>
                    <a:lstStyle/>
                    <a:p>
                      <a:pPr indent="0" lvl="0" marL="0" rtl="0" algn="l">
                        <a:spcBef>
                          <a:spcPts val="0"/>
                        </a:spcBef>
                        <a:spcAft>
                          <a:spcPts val="0"/>
                        </a:spcAft>
                        <a:buNone/>
                      </a:pPr>
                      <a:r>
                        <a:rPr b="1" lang="en-US" u="sng">
                          <a:solidFill>
                            <a:srgbClr val="232629"/>
                          </a:solidFill>
                          <a:highlight>
                            <a:srgbClr val="FFFFFF"/>
                          </a:highlight>
                        </a:rPr>
                        <a:t>The system will be able to fully function at a long distance between the rifle and target board.</a:t>
                      </a:r>
                      <a:endParaRPr b="1" u="sng">
                        <a:solidFill>
                          <a:srgbClr val="232629"/>
                        </a:solidFill>
                        <a:highlight>
                          <a:srgbClr val="FFFFFF"/>
                        </a:highlight>
                      </a:endParaRPr>
                    </a:p>
                  </a:txBody>
                  <a:tcPr marT="63500" marB="63500" marR="63500" marL="63500">
                    <a:solidFill>
                      <a:srgbClr val="FFF2CC"/>
                    </a:solidFill>
                  </a:tcPr>
                </a:tc>
                <a:tc>
                  <a:txBody>
                    <a:bodyPr/>
                    <a:lstStyle/>
                    <a:p>
                      <a:pPr indent="0" lvl="0" marL="0" rtl="0" algn="l">
                        <a:spcBef>
                          <a:spcPts val="0"/>
                        </a:spcBef>
                        <a:spcAft>
                          <a:spcPts val="0"/>
                        </a:spcAft>
                        <a:buNone/>
                      </a:pPr>
                      <a:r>
                        <a:rPr b="1" lang="en-US" u="sng">
                          <a:solidFill>
                            <a:srgbClr val="232629"/>
                          </a:solidFill>
                          <a:highlight>
                            <a:srgbClr val="FFFFFF"/>
                          </a:highlight>
                        </a:rPr>
                        <a:t>&gt;15m</a:t>
                      </a:r>
                      <a:endParaRPr b="1" u="sng">
                        <a:solidFill>
                          <a:srgbClr val="232629"/>
                        </a:solidFill>
                        <a:highlight>
                          <a:srgbClr val="FFFFFF"/>
                        </a:highlight>
                      </a:endParaRPr>
                    </a:p>
                  </a:txBody>
                  <a:tcPr marT="63500" marB="63500" marR="63500" marL="63500">
                    <a:solidFill>
                      <a:srgbClr val="FFF2CC"/>
                    </a:solidFill>
                  </a:tcPr>
                </a:tc>
              </a:tr>
              <a:tr h="12700">
                <a:tc>
                  <a:txBody>
                    <a:bodyPr/>
                    <a:lstStyle/>
                    <a:p>
                      <a:pPr indent="0" lvl="0" marL="0" rtl="0" algn="ctr">
                        <a:spcBef>
                          <a:spcPts val="0"/>
                        </a:spcBef>
                        <a:spcAft>
                          <a:spcPts val="0"/>
                        </a:spcAft>
                        <a:buNone/>
                      </a:pPr>
                      <a:r>
                        <a:rPr lang="en-US">
                          <a:solidFill>
                            <a:srgbClr val="232629"/>
                          </a:solidFill>
                          <a:highlight>
                            <a:srgbClr val="FFFFFF"/>
                          </a:highlight>
                        </a:rPr>
                        <a:t>1.10</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The system will emit a laser beam that has low divergence such that it can be used accurately at long ranges.</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&lt;1.5 mm per meter (1.5 mrad)</a:t>
                      </a:r>
                      <a:endParaRPr>
                        <a:solidFill>
                          <a:srgbClr val="232629"/>
                        </a:solidFill>
                        <a:highlight>
                          <a:srgbClr val="FFFFFF"/>
                        </a:highlight>
                      </a:endParaRPr>
                    </a:p>
                  </a:txBody>
                  <a:tcPr marT="63500" marB="63500" marR="63500" marL="63500"/>
                </a:tc>
              </a:tr>
              <a:tr h="12700">
                <a:tc>
                  <a:txBody>
                    <a:bodyPr/>
                    <a:lstStyle/>
                    <a:p>
                      <a:pPr indent="0" lvl="0" marL="0" rtl="0" algn="ctr">
                        <a:spcBef>
                          <a:spcPts val="0"/>
                        </a:spcBef>
                        <a:spcAft>
                          <a:spcPts val="0"/>
                        </a:spcAft>
                        <a:buNone/>
                      </a:pPr>
                      <a:r>
                        <a:rPr lang="en-US">
                          <a:solidFill>
                            <a:srgbClr val="232629"/>
                          </a:solidFill>
                          <a:highlight>
                            <a:srgbClr val="FFFFFF"/>
                          </a:highlight>
                        </a:rPr>
                        <a:t>1.11</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The system will output a laser spot size that is small enough to ensure accurate shot placement on the target board.</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&lt;40 mm at 15m target distance</a:t>
                      </a:r>
                      <a:endParaRPr>
                        <a:solidFill>
                          <a:srgbClr val="232629"/>
                        </a:solidFill>
                        <a:highlight>
                          <a:srgbClr val="FFFFFF"/>
                        </a:highlight>
                      </a:endParaRPr>
                    </a:p>
                  </a:txBody>
                  <a:tcPr marT="63500" marB="63500" marR="63500" marL="63500"/>
                </a:tc>
              </a:tr>
              <a:tr h="12700">
                <a:tc>
                  <a:txBody>
                    <a:bodyPr/>
                    <a:lstStyle/>
                    <a:p>
                      <a:pPr indent="0" lvl="0" marL="0" rtl="0" algn="ctr">
                        <a:spcBef>
                          <a:spcPts val="0"/>
                        </a:spcBef>
                        <a:spcAft>
                          <a:spcPts val="0"/>
                        </a:spcAft>
                        <a:buNone/>
                      </a:pPr>
                      <a:r>
                        <a:rPr lang="en-US">
                          <a:solidFill>
                            <a:srgbClr val="232629"/>
                          </a:solidFill>
                          <a:highlight>
                            <a:srgbClr val="FFFFFF"/>
                          </a:highlight>
                        </a:rPr>
                        <a:t>1.12</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The system will emit a laser beam that is considered low-risk for eye safety.</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Class 3R (&lt;5 mW)</a:t>
                      </a:r>
                      <a:endParaRPr>
                        <a:solidFill>
                          <a:srgbClr val="232629"/>
                        </a:solidFill>
                        <a:highlight>
                          <a:srgbClr val="FFFFFF"/>
                        </a:highlight>
                      </a:endParaRPr>
                    </a:p>
                  </a:txBody>
                  <a:tcPr marT="63500" marB="63500" marR="63500" marL="63500"/>
                </a:tc>
              </a:tr>
              <a:tr h="12700">
                <a:tc>
                  <a:txBody>
                    <a:bodyPr/>
                    <a:lstStyle/>
                    <a:p>
                      <a:pPr indent="0" lvl="0" marL="0" rtl="0" algn="ctr">
                        <a:spcBef>
                          <a:spcPts val="0"/>
                        </a:spcBef>
                        <a:spcAft>
                          <a:spcPts val="0"/>
                        </a:spcAft>
                        <a:buNone/>
                      </a:pPr>
                      <a:r>
                        <a:rPr lang="en-US">
                          <a:solidFill>
                            <a:srgbClr val="232629"/>
                          </a:solidFill>
                          <a:highlight>
                            <a:srgbClr val="FFFFFF"/>
                          </a:highlight>
                        </a:rPr>
                        <a:t>1.13</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The system will use a 3D printed target board that is large enough to be clearly visible at long ranges while also being portable</a:t>
                      </a:r>
                      <a:endParaRPr>
                        <a:solidFill>
                          <a:srgbClr val="232629"/>
                        </a:solidFill>
                        <a:highlight>
                          <a:srgbClr val="FFFFFF"/>
                        </a:highlight>
                      </a:endParaRPr>
                    </a:p>
                  </a:txBody>
                  <a:tcPr marT="63500" marB="63500" marR="63500" marL="63500"/>
                </a:tc>
                <a:tc>
                  <a:txBody>
                    <a:bodyPr/>
                    <a:lstStyle/>
                    <a:p>
                      <a:pPr indent="0" lvl="0" marL="0" rtl="0" algn="l">
                        <a:spcBef>
                          <a:spcPts val="0"/>
                        </a:spcBef>
                        <a:spcAft>
                          <a:spcPts val="0"/>
                        </a:spcAft>
                        <a:buNone/>
                      </a:pPr>
                      <a:r>
                        <a:rPr lang="en-US">
                          <a:solidFill>
                            <a:srgbClr val="232629"/>
                          </a:solidFill>
                          <a:highlight>
                            <a:srgbClr val="FFFFFF"/>
                          </a:highlight>
                        </a:rPr>
                        <a:t>&gt; 12 in x 12 in</a:t>
                      </a:r>
                      <a:endParaRPr>
                        <a:solidFill>
                          <a:srgbClr val="232629"/>
                        </a:solidFill>
                        <a:highlight>
                          <a:srgbClr val="FFFFFF"/>
                        </a:highlight>
                      </a:endParaRPr>
                    </a:p>
                    <a:p>
                      <a:pPr indent="0" lvl="0" marL="0" rtl="0" algn="l">
                        <a:spcBef>
                          <a:spcPts val="0"/>
                        </a:spcBef>
                        <a:spcAft>
                          <a:spcPts val="0"/>
                        </a:spcAft>
                        <a:buNone/>
                      </a:pPr>
                      <a:r>
                        <a:rPr lang="en-US">
                          <a:solidFill>
                            <a:srgbClr val="232629"/>
                          </a:solidFill>
                          <a:highlight>
                            <a:srgbClr val="FFFFFF"/>
                          </a:highlight>
                        </a:rPr>
                        <a:t>&lt; 10 lbs</a:t>
                      </a:r>
                      <a:endParaRPr>
                        <a:solidFill>
                          <a:srgbClr val="232629"/>
                        </a:solidFill>
                        <a:highlight>
                          <a:srgbClr val="FFFFFF"/>
                        </a:highlight>
                      </a:endParaRPr>
                    </a:p>
                  </a:txBody>
                  <a:tcPr marT="63500" marB="63500" marR="63500" marL="63500"/>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7"/>
          <p:cNvSpPr txBox="1"/>
          <p:nvPr>
            <p:ph type="title"/>
          </p:nvPr>
        </p:nvSpPr>
        <p:spPr>
          <a:xfrm>
            <a:off x="838200" y="365125"/>
            <a:ext cx="10737600" cy="1072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solidFill>
                  <a:srgbClr val="FF9900"/>
                </a:solidFill>
              </a:rPr>
              <a:t>Hardware Block Diagram</a:t>
            </a:r>
            <a:endParaRPr b="1">
              <a:solidFill>
                <a:srgbClr val="FF9900"/>
              </a:solidFill>
            </a:endParaRPr>
          </a:p>
        </p:txBody>
      </p:sp>
      <p:pic>
        <p:nvPicPr>
          <p:cNvPr id="143" name="Google Shape;143;p7"/>
          <p:cNvPicPr preferRelativeResize="0"/>
          <p:nvPr/>
        </p:nvPicPr>
        <p:blipFill>
          <a:blip r:embed="rId3">
            <a:alphaModFix/>
          </a:blip>
          <a:stretch>
            <a:fillRect/>
          </a:stretch>
        </p:blipFill>
        <p:spPr>
          <a:xfrm>
            <a:off x="838200" y="2225025"/>
            <a:ext cx="10320600" cy="4330800"/>
          </a:xfrm>
          <a:prstGeom prst="rect">
            <a:avLst/>
          </a:prstGeom>
          <a:noFill/>
          <a:ln>
            <a:noFill/>
          </a:ln>
        </p:spPr>
      </p:pic>
      <p:pic>
        <p:nvPicPr>
          <p:cNvPr id="144" name="Google Shape;144;p7"/>
          <p:cNvPicPr preferRelativeResize="0"/>
          <p:nvPr/>
        </p:nvPicPr>
        <p:blipFill>
          <a:blip r:embed="rId4">
            <a:alphaModFix/>
          </a:blip>
          <a:stretch>
            <a:fillRect/>
          </a:stretch>
        </p:blipFill>
        <p:spPr>
          <a:xfrm>
            <a:off x="10778800" y="12"/>
            <a:ext cx="1375350" cy="1833800"/>
          </a:xfrm>
          <a:prstGeom prst="rect">
            <a:avLst/>
          </a:prstGeom>
          <a:noFill/>
          <a:ln>
            <a:noFill/>
          </a:ln>
        </p:spPr>
      </p:pic>
      <p:sp>
        <p:nvSpPr>
          <p:cNvPr id="145" name="Google Shape;145;p7"/>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8"/>
          <p:cNvSpPr txBox="1"/>
          <p:nvPr>
            <p:ph type="title"/>
          </p:nvPr>
        </p:nvSpPr>
        <p:spPr>
          <a:xfrm>
            <a:off x="838199" y="291090"/>
            <a:ext cx="10515599" cy="93268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solidFill>
                  <a:schemeClr val="accent2"/>
                </a:solidFill>
              </a:rPr>
              <a:t>Software Block Diagram</a:t>
            </a:r>
            <a:endParaRPr b="1">
              <a:solidFill>
                <a:schemeClr val="accent2"/>
              </a:solidFill>
            </a:endParaRPr>
          </a:p>
        </p:txBody>
      </p:sp>
      <p:pic>
        <p:nvPicPr>
          <p:cNvPr id="152" name="Google Shape;152;p8"/>
          <p:cNvPicPr preferRelativeResize="0"/>
          <p:nvPr/>
        </p:nvPicPr>
        <p:blipFill>
          <a:blip r:embed="rId3">
            <a:alphaModFix/>
          </a:blip>
          <a:stretch>
            <a:fillRect/>
          </a:stretch>
        </p:blipFill>
        <p:spPr>
          <a:xfrm>
            <a:off x="1387825" y="1223775"/>
            <a:ext cx="9416359" cy="5634225"/>
          </a:xfrm>
          <a:prstGeom prst="rect">
            <a:avLst/>
          </a:prstGeom>
          <a:noFill/>
          <a:ln>
            <a:noFill/>
          </a:ln>
        </p:spPr>
      </p:pic>
      <p:pic>
        <p:nvPicPr>
          <p:cNvPr id="153" name="Google Shape;153;p8"/>
          <p:cNvPicPr preferRelativeResize="0"/>
          <p:nvPr/>
        </p:nvPicPr>
        <p:blipFill>
          <a:blip r:embed="rId4">
            <a:alphaModFix/>
          </a:blip>
          <a:stretch>
            <a:fillRect/>
          </a:stretch>
        </p:blipFill>
        <p:spPr>
          <a:xfrm>
            <a:off x="10778800" y="12"/>
            <a:ext cx="1375350" cy="1833800"/>
          </a:xfrm>
          <a:prstGeom prst="rect">
            <a:avLst/>
          </a:prstGeom>
          <a:noFill/>
          <a:ln>
            <a:noFill/>
          </a:ln>
        </p:spPr>
      </p:pic>
      <p:sp>
        <p:nvSpPr>
          <p:cNvPr id="154" name="Google Shape;154;p8"/>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Software Design Tools: Mobile Application</a:t>
            </a:r>
            <a:endParaRPr/>
          </a:p>
        </p:txBody>
      </p:sp>
      <p:pic>
        <p:nvPicPr>
          <p:cNvPr id="161" name="Google Shape;161;p9"/>
          <p:cNvPicPr preferRelativeResize="0"/>
          <p:nvPr/>
        </p:nvPicPr>
        <p:blipFill>
          <a:blip r:embed="rId3">
            <a:alphaModFix/>
          </a:blip>
          <a:stretch>
            <a:fillRect/>
          </a:stretch>
        </p:blipFill>
        <p:spPr>
          <a:xfrm>
            <a:off x="1308525" y="1690824"/>
            <a:ext cx="1265701" cy="1897626"/>
          </a:xfrm>
          <a:prstGeom prst="rect">
            <a:avLst/>
          </a:prstGeom>
          <a:noFill/>
          <a:ln>
            <a:noFill/>
          </a:ln>
        </p:spPr>
      </p:pic>
      <p:pic>
        <p:nvPicPr>
          <p:cNvPr id="162" name="Google Shape;162;p9"/>
          <p:cNvPicPr preferRelativeResize="0"/>
          <p:nvPr/>
        </p:nvPicPr>
        <p:blipFill>
          <a:blip r:embed="rId4">
            <a:alphaModFix/>
          </a:blip>
          <a:stretch>
            <a:fillRect/>
          </a:stretch>
        </p:blipFill>
        <p:spPr>
          <a:xfrm>
            <a:off x="3025525" y="1690825"/>
            <a:ext cx="2583600" cy="1697650"/>
          </a:xfrm>
          <a:prstGeom prst="rect">
            <a:avLst/>
          </a:prstGeom>
          <a:noFill/>
          <a:ln>
            <a:noFill/>
          </a:ln>
        </p:spPr>
      </p:pic>
      <p:sp>
        <p:nvSpPr>
          <p:cNvPr id="163" name="Google Shape;163;p9"/>
          <p:cNvSpPr txBox="1"/>
          <p:nvPr/>
        </p:nvSpPr>
        <p:spPr>
          <a:xfrm>
            <a:off x="1308525" y="3657950"/>
            <a:ext cx="126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Figma</a:t>
            </a:r>
            <a:endParaRPr>
              <a:latin typeface="Calibri"/>
              <a:ea typeface="Calibri"/>
              <a:cs typeface="Calibri"/>
              <a:sym typeface="Calibri"/>
            </a:endParaRPr>
          </a:p>
        </p:txBody>
      </p:sp>
      <p:pic>
        <p:nvPicPr>
          <p:cNvPr id="164" name="Google Shape;164;p9"/>
          <p:cNvPicPr preferRelativeResize="0"/>
          <p:nvPr/>
        </p:nvPicPr>
        <p:blipFill>
          <a:blip r:embed="rId5">
            <a:alphaModFix/>
          </a:blip>
          <a:stretch>
            <a:fillRect/>
          </a:stretch>
        </p:blipFill>
        <p:spPr>
          <a:xfrm>
            <a:off x="3309500" y="3875150"/>
            <a:ext cx="2583601" cy="2583601"/>
          </a:xfrm>
          <a:prstGeom prst="rect">
            <a:avLst/>
          </a:prstGeom>
          <a:noFill/>
          <a:ln>
            <a:noFill/>
          </a:ln>
        </p:spPr>
      </p:pic>
      <p:pic>
        <p:nvPicPr>
          <p:cNvPr id="165" name="Google Shape;165;p9"/>
          <p:cNvPicPr preferRelativeResize="0"/>
          <p:nvPr/>
        </p:nvPicPr>
        <p:blipFill>
          <a:blip r:embed="rId6">
            <a:alphaModFix/>
          </a:blip>
          <a:stretch>
            <a:fillRect/>
          </a:stretch>
        </p:blipFill>
        <p:spPr>
          <a:xfrm>
            <a:off x="838188" y="4587775"/>
            <a:ext cx="2206374" cy="1158350"/>
          </a:xfrm>
          <a:prstGeom prst="rect">
            <a:avLst/>
          </a:prstGeom>
          <a:noFill/>
          <a:ln>
            <a:noFill/>
          </a:ln>
        </p:spPr>
      </p:pic>
      <p:graphicFrame>
        <p:nvGraphicFramePr>
          <p:cNvPr id="166" name="Google Shape;166;p9"/>
          <p:cNvGraphicFramePr/>
          <p:nvPr/>
        </p:nvGraphicFramePr>
        <p:xfrm>
          <a:off x="6060400" y="1814300"/>
          <a:ext cx="3000000" cy="3000000"/>
        </p:xfrm>
        <a:graphic>
          <a:graphicData uri="http://schemas.openxmlformats.org/drawingml/2006/table">
            <a:tbl>
              <a:tblPr>
                <a:noFill/>
                <a:tableStyleId>{3A0DF946-2FB1-462F-8334-2C23F577B318}</a:tableStyleId>
              </a:tblPr>
              <a:tblGrid>
                <a:gridCol w="2742975"/>
                <a:gridCol w="2742975"/>
              </a:tblGrid>
              <a:tr h="928900">
                <a:tc>
                  <a:txBody>
                    <a:bodyPr/>
                    <a:lstStyle/>
                    <a:p>
                      <a:pPr indent="0" lvl="0" marL="0" rtl="0" algn="l">
                        <a:spcBef>
                          <a:spcPts val="0"/>
                        </a:spcBef>
                        <a:spcAft>
                          <a:spcPts val="0"/>
                        </a:spcAft>
                        <a:buNone/>
                      </a:pPr>
                      <a:r>
                        <a:rPr lang="en-US"/>
                        <a:t>Tools</a:t>
                      </a:r>
                      <a:endParaRPr/>
                    </a:p>
                  </a:txBody>
                  <a:tcPr marT="91425" marB="91425" marR="91425" marL="91425"/>
                </a:tc>
                <a:tc>
                  <a:txBody>
                    <a:bodyPr/>
                    <a:lstStyle/>
                    <a:p>
                      <a:pPr indent="0" lvl="0" marL="0" rtl="0" algn="l">
                        <a:spcBef>
                          <a:spcPts val="0"/>
                        </a:spcBef>
                        <a:spcAft>
                          <a:spcPts val="0"/>
                        </a:spcAft>
                        <a:buNone/>
                      </a:pPr>
                      <a:r>
                        <a:rPr lang="en-US"/>
                        <a:t>Features</a:t>
                      </a:r>
                      <a:endParaRPr/>
                    </a:p>
                  </a:txBody>
                  <a:tcPr marT="91425" marB="91425" marR="91425" marL="91425"/>
                </a:tc>
              </a:tr>
              <a:tr h="928900">
                <a:tc>
                  <a:txBody>
                    <a:bodyPr/>
                    <a:lstStyle/>
                    <a:p>
                      <a:pPr indent="0" lvl="0" marL="0" rtl="0" algn="l">
                        <a:spcBef>
                          <a:spcPts val="0"/>
                        </a:spcBef>
                        <a:spcAft>
                          <a:spcPts val="0"/>
                        </a:spcAft>
                        <a:buNone/>
                      </a:pPr>
                      <a:r>
                        <a:rPr lang="en-US"/>
                        <a:t>Figma</a:t>
                      </a:r>
                      <a:endParaRPr/>
                    </a:p>
                  </a:txBody>
                  <a:tcPr marT="91425" marB="91425" marR="91425" marL="91425"/>
                </a:tc>
                <a:tc>
                  <a:txBody>
                    <a:bodyPr/>
                    <a:lstStyle/>
                    <a:p>
                      <a:pPr indent="0" lvl="0" marL="0" rtl="0" algn="l">
                        <a:spcBef>
                          <a:spcPts val="0"/>
                        </a:spcBef>
                        <a:spcAft>
                          <a:spcPts val="0"/>
                        </a:spcAft>
                        <a:buNone/>
                      </a:pPr>
                      <a:r>
                        <a:rPr lang="en-US"/>
                        <a:t>Multiple devices screen size</a:t>
                      </a:r>
                      <a:endParaRPr/>
                    </a:p>
                  </a:txBody>
                  <a:tcPr marT="91425" marB="91425" marR="91425" marL="91425"/>
                </a:tc>
              </a:tr>
              <a:tr h="928900">
                <a:tc>
                  <a:txBody>
                    <a:bodyPr/>
                    <a:lstStyle/>
                    <a:p>
                      <a:pPr indent="0" lvl="0" marL="0" rtl="0" algn="l">
                        <a:spcBef>
                          <a:spcPts val="0"/>
                        </a:spcBef>
                        <a:spcAft>
                          <a:spcPts val="0"/>
                        </a:spcAft>
                        <a:buNone/>
                      </a:pPr>
                      <a:r>
                        <a:rPr lang="en-US"/>
                        <a:t>Arduino IDE</a:t>
                      </a:r>
                      <a:endParaRPr/>
                    </a:p>
                  </a:txBody>
                  <a:tcPr marT="91425" marB="91425" marR="91425" marL="91425"/>
                </a:tc>
                <a:tc>
                  <a:txBody>
                    <a:bodyPr/>
                    <a:lstStyle/>
                    <a:p>
                      <a:pPr indent="0" lvl="0" marL="0" rtl="0" algn="l">
                        <a:spcBef>
                          <a:spcPts val="0"/>
                        </a:spcBef>
                        <a:spcAft>
                          <a:spcPts val="0"/>
                        </a:spcAft>
                        <a:buNone/>
                      </a:pPr>
                      <a:r>
                        <a:rPr lang="en-US"/>
                        <a:t>built-in libraries and example codes. Open source.</a:t>
                      </a:r>
                      <a:endParaRPr/>
                    </a:p>
                  </a:txBody>
                  <a:tcPr marT="91425" marB="91425" marR="91425" marL="91425"/>
                </a:tc>
              </a:tr>
              <a:tr h="928900">
                <a:tc>
                  <a:txBody>
                    <a:bodyPr/>
                    <a:lstStyle/>
                    <a:p>
                      <a:pPr indent="0" lvl="0" marL="0" rtl="0" algn="l">
                        <a:spcBef>
                          <a:spcPts val="0"/>
                        </a:spcBef>
                        <a:spcAft>
                          <a:spcPts val="0"/>
                        </a:spcAft>
                        <a:buNone/>
                      </a:pPr>
                      <a:r>
                        <a:rPr lang="en-US"/>
                        <a:t>Visual Studio Code</a:t>
                      </a:r>
                      <a:endParaRPr/>
                    </a:p>
                  </a:txBody>
                  <a:tcPr marT="91425" marB="91425" marR="91425" marL="91425"/>
                </a:tc>
                <a:tc>
                  <a:txBody>
                    <a:bodyPr/>
                    <a:lstStyle/>
                    <a:p>
                      <a:pPr indent="0" lvl="0" marL="0" rtl="0" algn="l">
                        <a:spcBef>
                          <a:spcPts val="0"/>
                        </a:spcBef>
                        <a:spcAft>
                          <a:spcPts val="0"/>
                        </a:spcAft>
                        <a:buNone/>
                      </a:pPr>
                      <a:r>
                        <a:rPr lang="en-US"/>
                        <a:t>Built-in support for development applications. Great extensions to customize the edit-build-debug experience.</a:t>
                      </a:r>
                      <a:endParaRPr/>
                    </a:p>
                  </a:txBody>
                  <a:tcPr marT="91425" marB="91425" marR="91425" marL="91425"/>
                </a:tc>
              </a:tr>
              <a:tr h="928900">
                <a:tc>
                  <a:txBody>
                    <a:bodyPr/>
                    <a:lstStyle/>
                    <a:p>
                      <a:pPr indent="0" lvl="0" marL="0" rtl="0" algn="l">
                        <a:spcBef>
                          <a:spcPts val="0"/>
                        </a:spcBef>
                        <a:spcAft>
                          <a:spcPts val="0"/>
                        </a:spcAft>
                        <a:buNone/>
                      </a:pPr>
                      <a:r>
                        <a:rPr lang="en-US"/>
                        <a:t>React Native Framework</a:t>
                      </a:r>
                      <a:endParaRPr/>
                    </a:p>
                  </a:txBody>
                  <a:tcPr marT="91425" marB="91425" marR="91425" marL="91425"/>
                </a:tc>
                <a:tc>
                  <a:txBody>
                    <a:bodyPr/>
                    <a:lstStyle/>
                    <a:p>
                      <a:pPr indent="0" lvl="0" marL="0" rtl="0" algn="l">
                        <a:spcBef>
                          <a:spcPts val="0"/>
                        </a:spcBef>
                        <a:spcAft>
                          <a:spcPts val="0"/>
                        </a:spcAft>
                        <a:buNone/>
                      </a:pPr>
                      <a:r>
                        <a:rPr lang="en-US"/>
                        <a:t>Open source, </a:t>
                      </a:r>
                      <a:r>
                        <a:rPr lang="en-US"/>
                        <a:t>reusability</a:t>
                      </a:r>
                      <a:r>
                        <a:rPr lang="en-US"/>
                        <a:t> components, similar structures to React JS</a:t>
                      </a:r>
                      <a:endParaRPr/>
                    </a:p>
                  </a:txBody>
                  <a:tcPr marT="91425" marB="91425" marR="91425" marL="91425"/>
                </a:tc>
              </a:tr>
            </a:tbl>
          </a:graphicData>
        </a:graphic>
      </p:graphicFrame>
      <p:pic>
        <p:nvPicPr>
          <p:cNvPr id="167" name="Google Shape;167;p9"/>
          <p:cNvPicPr preferRelativeResize="0"/>
          <p:nvPr/>
        </p:nvPicPr>
        <p:blipFill>
          <a:blip r:embed="rId7">
            <a:alphaModFix/>
          </a:blip>
          <a:stretch>
            <a:fillRect/>
          </a:stretch>
        </p:blipFill>
        <p:spPr>
          <a:xfrm>
            <a:off x="10778800" y="12"/>
            <a:ext cx="1375350" cy="1833800"/>
          </a:xfrm>
          <a:prstGeom prst="rect">
            <a:avLst/>
          </a:prstGeom>
          <a:noFill/>
          <a:ln>
            <a:noFill/>
          </a:ln>
        </p:spPr>
      </p:pic>
      <p:sp>
        <p:nvSpPr>
          <p:cNvPr id="168" name="Google Shape;168;p9"/>
          <p:cNvSpPr txBox="1"/>
          <p:nvPr/>
        </p:nvSpPr>
        <p:spPr>
          <a:xfrm>
            <a:off x="10695325" y="1756300"/>
            <a:ext cx="15339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Calibri"/>
                <a:ea typeface="Calibri"/>
                <a:cs typeface="Calibri"/>
                <a:sym typeface="Calibri"/>
              </a:rPr>
              <a:t>Quang Pham</a:t>
            </a:r>
            <a:endParaRPr sz="1100">
              <a:latin typeface="Calibri"/>
              <a:ea typeface="Calibri"/>
              <a:cs typeface="Calibri"/>
              <a:sym typeface="Calibri"/>
            </a:endParaRPr>
          </a:p>
          <a:p>
            <a:pPr indent="0" lvl="0" marL="0" rtl="0" algn="ctr">
              <a:spcBef>
                <a:spcPts val="0"/>
              </a:spcBef>
              <a:spcAft>
                <a:spcPts val="0"/>
              </a:spcAft>
              <a:buNone/>
            </a:pPr>
            <a:r>
              <a:rPr lang="en-US" sz="1100">
                <a:latin typeface="Calibri"/>
                <a:ea typeface="Calibri"/>
                <a:cs typeface="Calibri"/>
                <a:sym typeface="Calibri"/>
              </a:rPr>
              <a:t>Computer Engineering</a:t>
            </a:r>
            <a:endParaRPr sz="11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2022-01-31T03:13:55Z</dcterms:created>
  <dc:creator>Anna Malaj;Thomas Stoeckert;Rachel Goodman;Jamauri Balzourt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0x0101008FA3C50998040F4788940A3B885C6628</vt:lpwstr>
  </property>
</Properties>
</file>